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8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4"/>
  </p:handoutMasterIdLst>
  <p:sldIdLst>
    <p:sldId id="256" r:id="rId3"/>
    <p:sldId id="257" r:id="rId4"/>
    <p:sldId id="260" r:id="rId6"/>
    <p:sldId id="262" r:id="rId7"/>
    <p:sldId id="263" r:id="rId8"/>
    <p:sldId id="279" r:id="rId9"/>
    <p:sldId id="259" r:id="rId10"/>
    <p:sldId id="264" r:id="rId11"/>
    <p:sldId id="265" r:id="rId12"/>
    <p:sldId id="266" r:id="rId13"/>
    <p:sldId id="267" r:id="rId14"/>
    <p:sldId id="269" r:id="rId15"/>
    <p:sldId id="268" r:id="rId16"/>
    <p:sldId id="270" r:id="rId17"/>
    <p:sldId id="271" r:id="rId18"/>
    <p:sldId id="272" r:id="rId19"/>
    <p:sldId id="273" r:id="rId20"/>
    <p:sldId id="274" r:id="rId21"/>
    <p:sldId id="280" r:id="rId22"/>
    <p:sldId id="27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2D9C"/>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7"/>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customXmlProps" Target="../customXml/itemProps8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first, I will introduce the six trustworthiness dimensions.</a:t>
            </a:r>
            <a:endParaRPr lang="en-US" altLang="zh-CN"/>
          </a:p>
          <a:p>
            <a:r>
              <a:rPr lang="en-US" altLang="zh-CN"/>
              <a:t>.....</a:t>
            </a:r>
            <a:endParaRPr lang="en-US" altLang="zh-CN"/>
          </a:p>
          <a:p>
            <a:r>
              <a:rPr lang="en-US" altLang="zh-CN">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sym typeface="+mn-ea"/>
              </a:rPr>
              <a:t>Groundedness is the most fundamental factor of trustworthiness.</a:t>
            </a:r>
            <a:br>
              <a:rPr lang="en-US" altLang="zh-CN">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sym typeface="+mn-ea"/>
              </a:rPr>
            </a:br>
            <a:r>
              <a:rPr lang="en-US" altLang="zh-CN">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sym typeface="+mn-ea"/>
              </a:rPr>
              <a:t>Without groundedness, even a consistent, fair, and well-aligned response might be completely untrue and filled with hallucinations.</a:t>
            </a:r>
            <a:endParaRPr lang="en-US" altLang="zh-CN">
              <a:solidFill>
                <a:schemeClr val="tx1"/>
              </a:solidFill>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endParaRPr>
          </a:p>
          <a:p>
            <a:r>
              <a:rPr lang="en-US" altLang="zh-CN"/>
              <a:t>So hallucinations can be defined as generated content cannot be supported by input or external facts.</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After that, </a:t>
            </a:r>
            <a:r>
              <a:rPr lang="en-US" altLang="zh-CN"/>
              <a:t>based on the definition of hallucinations, we can divide hallucinations into two </a:t>
            </a:r>
            <a:r>
              <a:rPr lang="en-US" altLang="zh-CN"/>
              <a:t>categories</a:t>
            </a:r>
            <a:endParaRPr lang="en-US" altLang="zh-CN"/>
          </a:p>
          <a:p>
            <a:r>
              <a:rPr lang="en-US" altLang="zh-CN"/>
              <a:t>the first one is external hallucination ....</a:t>
            </a:r>
            <a:endParaRPr lang="en-US" altLang="zh-CN"/>
          </a:p>
          <a:p>
            <a:r>
              <a:rPr lang="en-US" altLang="zh-CN"/>
              <a:t>the second one is intrinsic hallucination ....</a:t>
            </a:r>
            <a:endParaRPr lang="en-US" altLang="zh-CN"/>
          </a:p>
          <a:p>
            <a:r>
              <a:rPr lang="en-US" altLang="zh-CN"/>
              <a:t>Below is a</a:t>
            </a:r>
            <a:r>
              <a:rPr lang="en-US" altLang="zh-CN"/>
              <a:t>n example of these two kinds of hallucination ...</a:t>
            </a:r>
            <a:endParaRPr lang="en-US" altLang="zh-CN"/>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So, to delve into the hallucination in LLM, we have to know the causes of hallucinations and how to detect, mitigate, and evaluate hallucinations.</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After understanding hallucinations in LLM, we can transition </a:t>
            </a:r>
            <a:r>
              <a:rPr lang="en-US" altLang="zh-CN"/>
              <a:t>to hallucinations in LVLM.</a:t>
            </a:r>
            <a:endParaRPr lang="en-US" altLang="zh-CN"/>
          </a:p>
          <a:p>
            <a:r>
              <a:rPr lang="en-US" altLang="zh-CN"/>
              <a:t>This one is similar to hallucinations in LLM, but it </a:t>
            </a:r>
            <a:r>
              <a:rPr lang="en-US" altLang="zh-CN"/>
              <a:t>invovles more additional modality-specific modules, introducing more complex causes of hallucinations and requiring more mitigation methods of hallucinations.</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Based on the type of instruction prompt, i.e., the type of dataset used for hallucination evaluation, we can divide faithfulness hallucinations in LVLM into two categories.</a:t>
            </a:r>
            <a:endParaRPr lang="en-US" altLang="zh-CN"/>
          </a:p>
          <a:p>
            <a:r>
              <a:rPr lang="en-US" altLang="zh-CN"/>
              <a:t>The first one is Judgement hallucination ...</a:t>
            </a:r>
            <a:endParaRPr lang="en-US" altLang="zh-CN"/>
          </a:p>
          <a:p>
            <a:r>
              <a:rPr lang="en-US" altLang="zh-CN"/>
              <a:t>The second one is Description hallucination ...</a:t>
            </a:r>
            <a:endParaRPr lang="en-US" altLang="zh-CN"/>
          </a:p>
          <a:p>
            <a:r>
              <a:rPr lang="en-US" altLang="zh-CN"/>
              <a:t>Below is an example of two kinds of hallucinations</a:t>
            </a:r>
            <a:br>
              <a:rPr lang="en-US" altLang="zh-CN"/>
            </a:br>
            <a:r>
              <a:rPr lang="en-US" altLang="zh-CN"/>
              <a:t>However, </a:t>
            </a:r>
            <a:r>
              <a:rPr lang="en-US" altLang="zh-CN"/>
              <a:t>we can observe that these two kinds of hallucinations exist the imbalanced detection hardness. For example, judgement hallucination is usually easier to detect than description hallucination in this example</a:t>
            </a:r>
            <a:endParaRPr lang="en-US" altLang="zh-CN"/>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So, how to solve this imbalanced responsiveness caused by the large reward gaps from easy samples, which may lead the model to overfit to those easy cases, and the small reward gaps from hard samples, which may result in the model underfit to them? </a:t>
            </a:r>
            <a:endParaRPr lang="en-US" altLang="zh-CN"/>
          </a:p>
          <a:p>
            <a:r>
              <a:rPr lang="en-US" altLang="zh-CN"/>
              <a:t>The intuitive idea is to </a:t>
            </a:r>
            <a:r>
              <a:rPr lang="en-US" altLang="zh-CN"/>
              <a:t>introduce the quantified instance-specific hardness into the model training process, i.e., curriculum learning allows the model to first learn from easy samples and then gradually incorporate harder ones.</a:t>
            </a:r>
            <a:endParaRPr lang="en-US" altLang="zh-CN"/>
          </a:p>
          <a:p>
            <a:r>
              <a:rPr lang="en-US" altLang="zh-CN"/>
              <a:t>In doing so, curriculum learning prevents a “rich-get-richer” dynamic—where strong responses get stronger and weak ones get weaker—and instead promotes a more balanced and stable learning process.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image" Target="../media/image8.png"/><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20.png"/><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16.png"/><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0.xml"/><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p>
            <a:r>
              <a:rPr lang="en-US" altLang="zh-CN" sz="4445">
                <a:latin typeface="Times New Roman Regular" panose="02020503050405090304" charset="0"/>
                <a:cs typeface="Times New Roman Regular" panose="02020503050405090304" charset="0"/>
              </a:rPr>
              <a:t>DAMA: Data- and Model-aware Alignment of Multi-modal LLMs</a:t>
            </a:r>
            <a:endParaRPr lang="en-US" altLang="zh-CN" sz="4445">
              <a:latin typeface="Times New Roman Regular" panose="02020503050405090304" charset="0"/>
              <a:cs typeface="Times New Roman Regular" panose="02020503050405090304" charset="0"/>
            </a:endParaRPr>
          </a:p>
        </p:txBody>
      </p:sp>
      <p:sp>
        <p:nvSpPr>
          <p:cNvPr id="3" name="副标题 2"/>
          <p:cNvSpPr>
            <a:spLocks noGrp="1"/>
          </p:cNvSpPr>
          <p:nvPr>
            <p:ph type="subTitle" idx="1"/>
            <p:custDataLst>
              <p:tags r:id="rId2"/>
            </p:custDataLst>
          </p:nvPr>
        </p:nvSpPr>
        <p:spPr/>
        <p:txBody>
          <a:bodyPr>
            <a:noAutofit/>
          </a:bodyPr>
          <a:p>
            <a:pPr algn="ctr"/>
            <a:r>
              <a:rPr lang="en-US" altLang="zh-CN" sz="2000">
                <a:latin typeface="Times New Roman Regular" panose="02020503050405090304" charset="0"/>
                <a:cs typeface="Times New Roman Regular" panose="02020503050405090304" charset="0"/>
              </a:rPr>
              <a:t>Jinda Lu</a:t>
            </a: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 Junkang Wu</a:t>
            </a: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 Jinghan Li</a:t>
            </a: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 Xiaojun Jia</a:t>
            </a:r>
            <a:r>
              <a:rPr lang="en-US" altLang="zh-CN" sz="2000" baseline="30000">
                <a:latin typeface="Times New Roman Regular" panose="02020503050405090304" charset="0"/>
                <a:cs typeface="Times New Roman Regular" panose="02020503050405090304" charset="0"/>
              </a:rPr>
              <a:t>2</a:t>
            </a:r>
            <a:r>
              <a:rPr lang="en-US" altLang="zh-CN" sz="2000">
                <a:latin typeface="Times New Roman Regular" panose="02020503050405090304" charset="0"/>
                <a:cs typeface="Times New Roman Regular" panose="02020503050405090304" charset="0"/>
              </a:rPr>
              <a:t> Shuo Wang</a:t>
            </a: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 Yifan Zhang</a:t>
            </a:r>
            <a:r>
              <a:rPr lang="en-US" altLang="zh-CN" sz="2000" baseline="30000">
                <a:latin typeface="Times New Roman Regular" panose="02020503050405090304" charset="0"/>
                <a:cs typeface="Times New Roman Regular" panose="02020503050405090304" charset="0"/>
              </a:rPr>
              <a:t>3</a:t>
            </a:r>
            <a:r>
              <a:rPr lang="en-US" altLang="zh-CN" sz="2000">
                <a:latin typeface="Times New Roman Regular" panose="02020503050405090304" charset="0"/>
                <a:cs typeface="Times New Roman Regular" panose="02020503050405090304" charset="0"/>
              </a:rPr>
              <a:t> Junfeng Fang</a:t>
            </a:r>
            <a:r>
              <a:rPr lang="en-US" altLang="zh-CN" sz="2000" baseline="30000">
                <a:latin typeface="Times New Roman Regular" panose="02020503050405090304" charset="0"/>
                <a:cs typeface="Times New Roman Regular" panose="02020503050405090304" charset="0"/>
              </a:rPr>
              <a:t>4</a:t>
            </a:r>
            <a:r>
              <a:rPr lang="en-US" altLang="zh-CN" sz="2000">
                <a:latin typeface="Times New Roman Regular" panose="02020503050405090304" charset="0"/>
                <a:cs typeface="Times New Roman Regular" panose="02020503050405090304" charset="0"/>
              </a:rPr>
              <a:t> Xiang Wang</a:t>
            </a: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 Xiangnan He</a:t>
            </a:r>
            <a:r>
              <a:rPr lang="en-US" altLang="zh-CN" sz="2000" baseline="30000">
                <a:latin typeface="Times New Roman Regular" panose="02020503050405090304" charset="0"/>
                <a:cs typeface="Times New Roman Regular" panose="02020503050405090304" charset="0"/>
              </a:rPr>
              <a:t>1*</a:t>
            </a:r>
            <a:br>
              <a:rPr lang="en-US" altLang="zh-CN" sz="2300" baseline="30000">
                <a:latin typeface="Times New Roman Regular" panose="02020503050405090304" charset="0"/>
                <a:cs typeface="Times New Roman Regular" panose="02020503050405090304" charset="0"/>
              </a:rPr>
            </a:br>
            <a:r>
              <a:rPr lang="en-US" altLang="zh-CN" sz="2000" baseline="30000">
                <a:latin typeface="Times New Roman Regular" panose="02020503050405090304" charset="0"/>
                <a:cs typeface="Times New Roman Regular" panose="02020503050405090304" charset="0"/>
              </a:rPr>
              <a:t>1</a:t>
            </a:r>
            <a:r>
              <a:rPr lang="en-US" altLang="zh-CN" sz="2000">
                <a:latin typeface="Times New Roman Regular" panose="02020503050405090304" charset="0"/>
                <a:cs typeface="Times New Roman Regular" panose="02020503050405090304" charset="0"/>
              </a:rPr>
              <a:t>USTC </a:t>
            </a:r>
            <a:r>
              <a:rPr lang="en-US" altLang="zh-CN" sz="2000" baseline="30000">
                <a:latin typeface="Times New Roman Regular" panose="02020503050405090304" charset="0"/>
                <a:cs typeface="Times New Roman Regular" panose="02020503050405090304" charset="0"/>
              </a:rPr>
              <a:t>2</a:t>
            </a:r>
            <a:r>
              <a:rPr lang="en-US" altLang="zh-CN" sz="2000">
                <a:latin typeface="Times New Roman Regular" panose="02020503050405090304" charset="0"/>
                <a:cs typeface="Times New Roman Regular" panose="02020503050405090304" charset="0"/>
              </a:rPr>
              <a:t>NTU </a:t>
            </a:r>
            <a:r>
              <a:rPr lang="en-US" altLang="zh-CN" sz="2000" baseline="30000">
                <a:latin typeface="Times New Roman Regular" panose="02020503050405090304" charset="0"/>
                <a:cs typeface="Times New Roman Regular" panose="02020503050405090304" charset="0"/>
              </a:rPr>
              <a:t>3</a:t>
            </a:r>
            <a:r>
              <a:rPr lang="en-US" altLang="zh-CN" sz="2000">
                <a:latin typeface="Times New Roman Regular" panose="02020503050405090304" charset="0"/>
                <a:cs typeface="Times New Roman Regular" panose="02020503050405090304" charset="0"/>
              </a:rPr>
              <a:t>CAS </a:t>
            </a:r>
            <a:r>
              <a:rPr lang="en-US" altLang="zh-CN" sz="2000" baseline="30000">
                <a:latin typeface="Times New Roman Regular" panose="02020503050405090304" charset="0"/>
                <a:cs typeface="Times New Roman Regular" panose="02020503050405090304" charset="0"/>
              </a:rPr>
              <a:t>4</a:t>
            </a:r>
            <a:r>
              <a:rPr lang="en-US" altLang="zh-CN" sz="2000">
                <a:latin typeface="Times New Roman Regular" panose="02020503050405090304" charset="0"/>
                <a:cs typeface="Times New Roman Regular" panose="02020503050405090304" charset="0"/>
              </a:rPr>
              <a:t>NUS</a:t>
            </a:r>
            <a:br>
              <a:rPr lang="en-US" altLang="zh-CN" sz="2000">
                <a:latin typeface="Times New Roman Regular" panose="02020503050405090304" charset="0"/>
                <a:cs typeface="Times New Roman Regular" panose="02020503050405090304" charset="0"/>
              </a:rPr>
            </a:br>
            <a:r>
              <a:rPr lang="en-US" altLang="zh-CN" sz="4000" baseline="30000">
                <a:latin typeface="Times New Roman Regular" panose="02020503050405090304" charset="0"/>
                <a:cs typeface="Times New Roman Regular" panose="02020503050405090304" charset="0"/>
              </a:rPr>
              <a:t> </a:t>
            </a:r>
            <a:r>
              <a:rPr lang="en-US" altLang="zh-CN" sz="2000">
                <a:latin typeface="Times New Roman Regular" panose="02020503050405090304" charset="0"/>
                <a:cs typeface="Times New Roman Regular" panose="02020503050405090304" charset="0"/>
              </a:rPr>
              <a:t>(ICML 2025)</a:t>
            </a:r>
            <a:endParaRPr lang="en-US" altLang="zh-CN" sz="2000">
              <a:latin typeface="Times New Roman Regular" panose="02020503050405090304" charset="0"/>
              <a:cs typeface="Times New Roman Regular" panose="02020503050405090304" charset="0"/>
            </a:endParaRPr>
          </a:p>
        </p:txBody>
      </p:sp>
      <p:sp>
        <p:nvSpPr>
          <p:cNvPr id="6" name="文本框 5"/>
          <p:cNvSpPr txBox="1"/>
          <p:nvPr/>
        </p:nvSpPr>
        <p:spPr>
          <a:xfrm>
            <a:off x="9610090" y="6489700"/>
            <a:ext cx="4064000" cy="368300"/>
          </a:xfrm>
          <a:prstGeom prst="rect">
            <a:avLst/>
          </a:prstGeom>
          <a:noFill/>
        </p:spPr>
        <p:txBody>
          <a:bodyPr wrap="square" rtlCol="0">
            <a:spAutoFit/>
          </a:bodyPr>
          <a:p>
            <a:r>
              <a:rPr lang="en-US" altLang="zh-CN">
                <a:effectLst>
                  <a:outerShdw blurRad="38100" dist="38100" dir="2700000" algn="tl">
                    <a:srgbClr val="000000">
                      <a:alpha val="43137"/>
                    </a:srgbClr>
                  </a:outerShdw>
                </a:effectLst>
                <a:latin typeface="Times New Roman Regular" panose="02020503050405090304" charset="0"/>
                <a:cs typeface="Times New Roman Regular" panose="02020503050405090304" charset="0"/>
              </a:rPr>
              <a:t>Presented by Zezhao Guo</a:t>
            </a:r>
            <a:endParaRPr lang="en-US" altLang="zh-CN">
              <a:effectLst>
                <a:outerShdw blurRad="38100" dist="38100" dir="2700000" algn="tl">
                  <a:srgbClr val="000000">
                    <a:alpha val="43137"/>
                  </a:srgbClr>
                </a:outerShdw>
              </a:effectLst>
              <a:latin typeface="Times New Roman Regular" panose="02020503050405090304" charset="0"/>
              <a:cs typeface="Times New Roman Regular" panose="0202050305040509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latin typeface="Times New Roman Bold" panose="02020503050405090304" charset="0"/>
                <a:cs typeface="Times New Roman Bold" panose="02020503050405090304" charset="0"/>
                <a:sym typeface="+mn-ea"/>
              </a:rPr>
              <a:t>Data-aware</a:t>
            </a:r>
            <a:r>
              <a:rPr lang="en-US" altLang="zh-CN">
                <a:latin typeface="Times New Roman Regular" panose="02020503050405090304" charset="0"/>
                <a:cs typeface="Times New Roman Regular" panose="02020503050405090304" charset="0"/>
                <a:sym typeface="+mn-ea"/>
              </a:rPr>
              <a:t> Preference Optimization</a:t>
            </a:r>
            <a:endParaRPr lang="zh-CN" altLang="en-US"/>
          </a:p>
        </p:txBody>
      </p:sp>
      <p:sp>
        <p:nvSpPr>
          <p:cNvPr id="3" name="内容占位符 2"/>
          <p:cNvSpPr>
            <a:spLocks noGrp="1"/>
          </p:cNvSpPr>
          <p:nvPr>
            <p:ph idx="1"/>
          </p:nvPr>
        </p:nvSpPr>
        <p:spPr/>
        <p:txBody>
          <a:bodyPr/>
          <a:p>
            <a:pPr>
              <a:buFont typeface="Wingdings" panose="05000000000000000000" charset="0"/>
              <a:buChar char=""/>
            </a:pPr>
            <a:r>
              <a:rPr lang="en-US" altLang="zh-CN">
                <a:latin typeface="Times New Roman Regular" panose="02020503050405090304" charset="0"/>
                <a:cs typeface="Times New Roman Regular" panose="02020503050405090304" charset="0"/>
              </a:rPr>
              <a:t> (2) </a:t>
            </a:r>
            <a:r>
              <a:rPr lang="en-US" altLang="zh-CN">
                <a:latin typeface="Times New Roman Regular" panose="02020503050405090304" charset="0"/>
                <a:cs typeface="Times New Roman Regular" panose="02020503050405090304" charset="0"/>
                <a:sym typeface="+mn-ea"/>
              </a:rPr>
              <a:t>Calculate CLIP-score between the image and the atom claims</a:t>
            </a:r>
            <a:endParaRPr lang="en-US" altLang="zh-CN">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a:latin typeface="Times New Roman Regular" panose="02020503050405090304" charset="0"/>
                <a:cs typeface="Times New Roman Regular" panose="02020503050405090304" charset="0"/>
              </a:rPr>
              <a:t> (3) </a:t>
            </a:r>
            <a:r>
              <a:rPr lang="en-US" altLang="zh-CN">
                <a:latin typeface="Times New Roman Regular" panose="02020503050405090304" charset="0"/>
                <a:cs typeface="Times New Roman Regular" panose="02020503050405090304" charset="0"/>
                <a:sym typeface="+mn-ea"/>
              </a:rPr>
              <a:t>Normalize the combined CLIP-score using the softmax function</a:t>
            </a:r>
            <a:endParaRPr lang="en-US" altLang="zh-CN">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a:latin typeface="Times New Roman Regular" panose="02020503050405090304" charset="0"/>
              <a:cs typeface="Times New Roman Regular" panose="02020503050405090304" charset="0"/>
              <a:sym typeface="+mn-ea"/>
            </a:endParaRPr>
          </a:p>
          <a:p>
            <a:pPr>
              <a:buFont typeface="Wingdings" panose="05000000000000000000" charset="0"/>
              <a:buChar char=""/>
            </a:pPr>
            <a:r>
              <a:rPr lang="en-US" altLang="zh-CN">
                <a:latin typeface="Times New Roman Regular" panose="02020503050405090304" charset="0"/>
                <a:cs typeface="Times New Roman Regular" panose="02020503050405090304" charset="0"/>
              </a:rPr>
              <a:t> (4) </a:t>
            </a:r>
            <a:r>
              <a:rPr lang="en-US" altLang="zh-CN">
                <a:latin typeface="Times New Roman Regular" panose="02020503050405090304" charset="0"/>
                <a:cs typeface="Times New Roman Regular" panose="02020503050405090304" charset="0"/>
                <a:sym typeface="+mn-ea"/>
              </a:rPr>
              <a:t>Caculate CLIP-score gap between preferred and rejected responses</a:t>
            </a:r>
            <a:endParaRPr lang="en-US" altLang="zh-CN">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a:latin typeface="Times New Roman Regular" panose="02020503050405090304" charset="0"/>
              <a:cs typeface="Times New Roman Regular" panose="02020503050405090304" charset="0"/>
            </a:endParaRPr>
          </a:p>
        </p:txBody>
      </p:sp>
      <p:pic>
        <p:nvPicPr>
          <p:cNvPr id="6" name="图片 5" descr="截屏2025-07-25 下午12.23.05"/>
          <p:cNvPicPr>
            <a:picLocks noChangeAspect="1"/>
          </p:cNvPicPr>
          <p:nvPr/>
        </p:nvPicPr>
        <p:blipFill>
          <a:blip r:embed="rId1"/>
          <a:stretch>
            <a:fillRect/>
          </a:stretch>
        </p:blipFill>
        <p:spPr>
          <a:xfrm>
            <a:off x="732155" y="4622165"/>
            <a:ext cx="10473055" cy="1741805"/>
          </a:xfrm>
          <a:prstGeom prst="rect">
            <a:avLst/>
          </a:prstGeom>
        </p:spPr>
      </p:pic>
      <p:pic>
        <p:nvPicPr>
          <p:cNvPr id="4" name="334E55B0-647D-440b-865C-3EC943EB4CBC-1" descr="/Users/zacharyguo/Library/Containers/com.kingsoft.wpsoffice.mac/Data/tmp/wpsoffice.KbqotCwpsoffice"/>
          <p:cNvPicPr>
            <a:picLocks noChangeAspect="1"/>
          </p:cNvPicPr>
          <p:nvPr/>
        </p:nvPicPr>
        <p:blipFill>
          <a:blip r:embed="rId2"/>
          <a:stretch>
            <a:fillRect/>
          </a:stretch>
        </p:blipFill>
        <p:spPr>
          <a:xfrm>
            <a:off x="1449705" y="2146935"/>
            <a:ext cx="6468745" cy="360680"/>
          </a:xfrm>
          <a:prstGeom prst="rect">
            <a:avLst/>
          </a:prstGeom>
        </p:spPr>
      </p:pic>
      <p:pic>
        <p:nvPicPr>
          <p:cNvPr id="5" name="334E55B0-647D-440b-865C-3EC943EB4CBC-2" descr="wpsoffice"/>
          <p:cNvPicPr>
            <a:picLocks noChangeAspect="1"/>
          </p:cNvPicPr>
          <p:nvPr/>
        </p:nvPicPr>
        <p:blipFill>
          <a:blip r:embed="rId3"/>
          <a:stretch>
            <a:fillRect/>
          </a:stretch>
        </p:blipFill>
        <p:spPr>
          <a:xfrm>
            <a:off x="1449705" y="2912110"/>
            <a:ext cx="2988310" cy="644525"/>
          </a:xfrm>
          <a:prstGeom prst="rect">
            <a:avLst/>
          </a:prstGeom>
        </p:spPr>
      </p:pic>
      <p:pic>
        <p:nvPicPr>
          <p:cNvPr id="7" name="334E55B0-647D-440b-865C-3EC943EB4CBC-3" descr="/Users/zacharyguo/Library/Containers/com.kingsoft.wpsoffice.mac/Data/tmp/wpsoffice.TVmLGIwpsoffice"/>
          <p:cNvPicPr>
            <a:picLocks noChangeAspect="1"/>
          </p:cNvPicPr>
          <p:nvPr/>
        </p:nvPicPr>
        <p:blipFill>
          <a:blip r:embed="rId4"/>
          <a:stretch>
            <a:fillRect/>
          </a:stretch>
        </p:blipFill>
        <p:spPr>
          <a:xfrm>
            <a:off x="1327150" y="3831590"/>
            <a:ext cx="4041775" cy="733425"/>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sym typeface="+mn-ea"/>
              </a:rPr>
              <a:t>Data-aware </a:t>
            </a:r>
            <a:r>
              <a:rPr lang="en-US" altLang="zh-CN" b="1">
                <a:solidFill>
                  <a:srgbClr val="FF0000"/>
                </a:solidFill>
                <a:latin typeface="Times New Roman Bold" panose="02020503050405090304" charset="0"/>
                <a:cs typeface="Times New Roman Bold" panose="02020503050405090304" charset="0"/>
                <a:sym typeface="+mn-ea"/>
              </a:rPr>
              <a:t>Preference Optimization</a:t>
            </a:r>
            <a:endParaRPr lang="en-US" altLang="zh-CN" b="1">
              <a:solidFill>
                <a:srgbClr val="FF0000"/>
              </a:solidFill>
              <a:latin typeface="Times New Roman Bold" panose="02020503050405090304" charset="0"/>
              <a:cs typeface="Times New Roman Bold" panose="02020503050405090304" charset="0"/>
              <a:sym typeface="+mn-ea"/>
            </a:endParaRPr>
          </a:p>
        </p:txBody>
      </p:sp>
      <p:sp>
        <p:nvSpPr>
          <p:cNvPr id="3" name="内容占位符 2"/>
          <p:cNvSpPr>
            <a:spLocks noGrp="1"/>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rPr>
              <a:t>Incorporate the </a:t>
            </a:r>
            <a:r>
              <a:rPr lang="en-US" altLang="zh-CN" sz="2000" b="1">
                <a:solidFill>
                  <a:srgbClr val="0070C0"/>
                </a:solidFill>
                <a:latin typeface="Times New Roman Bold" panose="02020503050405090304" charset="0"/>
                <a:cs typeface="Times New Roman Bold" panose="02020503050405090304" charset="0"/>
              </a:rPr>
              <a:t>hardness</a:t>
            </a:r>
            <a:r>
              <a:rPr lang="en-US" altLang="zh-CN" sz="2000">
                <a:latin typeface="Times New Roman Regular" panose="02020503050405090304" charset="0"/>
                <a:cs typeface="Times New Roman Regular" panose="02020503050405090304" charset="0"/>
              </a:rPr>
              <a:t> into the optimization procedure</a:t>
            </a:r>
            <a:endParaRPr lang="en-US" altLang="zh-CN" sz="2000">
              <a:latin typeface="Times New Roman Regular" panose="02020503050405090304" charset="0"/>
              <a:cs typeface="Times New Roman Regular" panose="02020503050405090304" charset="0"/>
            </a:endParaRPr>
          </a:p>
          <a:p>
            <a:pPr lvl="1">
              <a:buFont typeface="Arial" panose="020B0604020202090204" pitchFamily="34" charset="0"/>
              <a:buChar char="•"/>
            </a:pPr>
            <a:r>
              <a:rPr lang="en-US" altLang="zh-CN" sz="1775">
                <a:latin typeface="Times New Roman Regular" panose="02020503050405090304" charset="0"/>
                <a:cs typeface="Times New Roman Regular" panose="02020503050405090304" charset="0"/>
              </a:rPr>
              <a:t>define the </a:t>
            </a:r>
            <a:r>
              <a:rPr lang="en-US" altLang="zh-CN" sz="1775" b="1">
                <a:solidFill>
                  <a:srgbClr val="0070C0"/>
                </a:solidFill>
                <a:latin typeface="Times New Roman Bold" panose="02020503050405090304" charset="0"/>
                <a:cs typeface="Times New Roman Bold" panose="02020503050405090304" charset="0"/>
              </a:rPr>
              <a:t>hardness</a:t>
            </a:r>
            <a:r>
              <a:rPr lang="en-US" altLang="zh-CN" sz="1775">
                <a:latin typeface="Times New Roman Regular" panose="02020503050405090304" charset="0"/>
                <a:cs typeface="Times New Roman Regular" panose="02020503050405090304" charset="0"/>
              </a:rPr>
              <a:t> based on the probability difference: </a:t>
            </a:r>
            <a:endParaRPr lang="en-US" altLang="zh-CN" sz="1775">
              <a:latin typeface="Times New Roman Regular" panose="02020503050405090304" charset="0"/>
              <a:cs typeface="Times New Roman Regular" panose="02020503050405090304" charset="0"/>
            </a:endParaRPr>
          </a:p>
          <a:p>
            <a:pPr lvl="1">
              <a:buFont typeface="Wingdings" panose="05000000000000000000" charset="0"/>
              <a:buChar char=""/>
            </a:pPr>
            <a:endParaRPr lang="en-US" altLang="zh-CN" sz="1775">
              <a:latin typeface="Times New Roman Regular" panose="02020503050405090304" charset="0"/>
              <a:cs typeface="Times New Roman Regular" panose="02020503050405090304" charset="0"/>
            </a:endParaRPr>
          </a:p>
          <a:p>
            <a:pPr lvl="1">
              <a:buFont typeface="Wingdings" panose="05000000000000000000" charset="0"/>
              <a:buChar char=""/>
            </a:pPr>
            <a:endParaRPr lang="en-US" altLang="zh-CN" sz="1775">
              <a:latin typeface="Times New Roman Regular" panose="02020503050405090304" charset="0"/>
              <a:cs typeface="Times New Roman Regular" panose="02020503050405090304" charset="0"/>
            </a:endParaRPr>
          </a:p>
          <a:p>
            <a:pPr lvl="1">
              <a:buFont typeface="Arial" panose="020B0604020202090204" pitchFamily="34" charset="0"/>
              <a:buChar char="•"/>
            </a:pPr>
            <a:r>
              <a:rPr lang="en-US" altLang="zh-CN" sz="1775">
                <a:latin typeface="Times New Roman Regular" panose="02020503050405090304" charset="0"/>
                <a:cs typeface="Times New Roman Regular" panose="02020503050405090304" charset="0"/>
              </a:rPr>
              <a:t>each reference instance corresponding to a specific β: </a:t>
            </a:r>
            <a:endParaRPr lang="en-US" altLang="zh-CN" sz="1775">
              <a:latin typeface="Times New Roman Regular" panose="02020503050405090304" charset="0"/>
              <a:cs typeface="Times New Roman Regular" panose="02020503050405090304" charset="0"/>
            </a:endParaRPr>
          </a:p>
          <a:p>
            <a:pPr lvl="1">
              <a:buFont typeface="Wingdings" panose="05000000000000000000" charset="0"/>
              <a:buChar char=""/>
            </a:pPr>
            <a:endParaRPr lang="en-US" altLang="zh-CN" sz="1775">
              <a:latin typeface="Times New Roman Regular" panose="02020503050405090304" charset="0"/>
              <a:cs typeface="Times New Roman Regular" panose="02020503050405090304" charset="0"/>
            </a:endParaRPr>
          </a:p>
          <a:p>
            <a:pPr lvl="1">
              <a:buFont typeface="Arial" panose="020B0604020202090204" pitchFamily="34" charset="0"/>
              <a:buChar char="•"/>
            </a:pPr>
            <a:r>
              <a:rPr lang="en-US" altLang="zh-CN" sz="1775">
                <a:latin typeface="Times New Roman Regular" panose="02020503050405090304" charset="0"/>
                <a:cs typeface="Times New Roman Regular" panose="02020503050405090304" charset="0"/>
              </a:rPr>
              <a:t>adapt </a:t>
            </a:r>
            <a:r>
              <a:rPr lang="en-US" altLang="zh-CN" sz="1775">
                <a:latin typeface="Times New Roman Regular" panose="02020503050405090304" charset="0"/>
                <a:cs typeface="Times New Roman Regular" panose="02020503050405090304" charset="0"/>
                <a:sym typeface="+mn-ea"/>
              </a:rPr>
              <a:t>β of DPO algorithm:</a:t>
            </a:r>
            <a:endParaRPr lang="en-US" altLang="zh-CN" sz="1775">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p:txBody>
      </p:sp>
      <p:pic>
        <p:nvPicPr>
          <p:cNvPr id="4" name="334E55B0-647D-440b-865C-3EC943EB4CBC-4" descr="wpsoffice"/>
          <p:cNvPicPr>
            <a:picLocks noChangeAspect="1"/>
          </p:cNvPicPr>
          <p:nvPr/>
        </p:nvPicPr>
        <p:blipFill>
          <a:blip r:embed="rId1"/>
          <a:stretch>
            <a:fillRect/>
          </a:stretch>
        </p:blipFill>
        <p:spPr>
          <a:xfrm>
            <a:off x="1327150" y="4530090"/>
            <a:ext cx="6778625" cy="546100"/>
          </a:xfrm>
          <a:prstGeom prst="rect">
            <a:avLst/>
          </a:prstGeom>
        </p:spPr>
      </p:pic>
      <p:pic>
        <p:nvPicPr>
          <p:cNvPr id="7" name="334E55B0-647D-440b-865C-3EC943EB4CBC-5" descr="/Users/zacharyguo/Library/Containers/com.kingsoft.wpsoffice.mac/Data/tmp/wpsoffice.TVmLGIwpsoffice"/>
          <p:cNvPicPr>
            <a:picLocks noChangeAspect="1"/>
          </p:cNvPicPr>
          <p:nvPr/>
        </p:nvPicPr>
        <p:blipFill>
          <a:blip r:embed="rId2"/>
          <a:stretch>
            <a:fillRect/>
          </a:stretch>
        </p:blipFill>
        <p:spPr>
          <a:xfrm>
            <a:off x="1327150" y="2466340"/>
            <a:ext cx="3756025" cy="681355"/>
          </a:xfrm>
          <a:prstGeom prst="rect">
            <a:avLst/>
          </a:prstGeom>
        </p:spPr>
      </p:pic>
      <p:pic>
        <p:nvPicPr>
          <p:cNvPr id="5" name="334E55B0-647D-440b-865C-3EC943EB4CBC-6" descr="wpsoffice"/>
          <p:cNvPicPr>
            <a:picLocks noChangeAspect="1"/>
          </p:cNvPicPr>
          <p:nvPr/>
        </p:nvPicPr>
        <p:blipFill>
          <a:blip r:embed="rId3"/>
          <a:stretch>
            <a:fillRect/>
          </a:stretch>
        </p:blipFill>
        <p:spPr>
          <a:xfrm>
            <a:off x="1327150" y="3655060"/>
            <a:ext cx="1442085" cy="249555"/>
          </a:xfrm>
          <a:prstGeom prst="rect">
            <a:avLst/>
          </a:prstGeom>
        </p:spPr>
      </p:pic>
      <p:pic>
        <p:nvPicPr>
          <p:cNvPr id="6" name="图片 5" descr="截屏2025-07-25 下午12.23.05"/>
          <p:cNvPicPr>
            <a:picLocks noChangeAspect="1"/>
          </p:cNvPicPr>
          <p:nvPr/>
        </p:nvPicPr>
        <p:blipFill>
          <a:blip r:embed="rId4"/>
          <a:stretch>
            <a:fillRect/>
          </a:stretch>
        </p:blipFill>
        <p:spPr>
          <a:xfrm>
            <a:off x="732155" y="5116195"/>
            <a:ext cx="10473055" cy="1741805"/>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Methods: Curriculum Learning</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normAutofit lnSpcReduction="20000"/>
          </a:bodyPr>
          <a:p>
            <a:pPr marL="0" indent="0">
              <a:buNone/>
            </a:pPr>
            <a:r>
              <a:rPr lang="en-US" altLang="zh-CN" sz="2400" b="1">
                <a:solidFill>
                  <a:schemeClr val="tx1"/>
                </a:solidFill>
                <a:latin typeface="Times New Roman Bold" panose="02020503050405090304" charset="0"/>
                <a:cs typeface="Times New Roman Bold" panose="02020503050405090304" charset="0"/>
              </a:rPr>
              <a:t>Formulation: </a:t>
            </a:r>
            <a:r>
              <a:rPr lang="en-US" altLang="zh-CN" sz="2400" b="1">
                <a:solidFill>
                  <a:schemeClr val="accent1"/>
                </a:solidFill>
                <a:latin typeface="Times New Roman Bold" panose="02020503050405090304" charset="0"/>
                <a:cs typeface="Times New Roman Bold" panose="02020503050405090304" charset="0"/>
              </a:rPr>
              <a:t>Hardness </a:t>
            </a:r>
            <a:r>
              <a:rPr lang="en-US" altLang="zh-CN" sz="2400" b="1">
                <a:solidFill>
                  <a:schemeClr val="tx1"/>
                </a:solidFill>
                <a:latin typeface="Times New Roman Bold" panose="02020503050405090304" charset="0"/>
                <a:cs typeface="Times New Roman Bold" panose="02020503050405090304" charset="0"/>
              </a:rPr>
              <a:t>Quantification</a:t>
            </a:r>
            <a:endParaRPr lang="en-US" altLang="zh-CN" sz="2400" b="1">
              <a:solidFill>
                <a:schemeClr val="accent1"/>
              </a:solidFill>
              <a:latin typeface="Times New Roman Bold" panose="02020503050405090304" charset="0"/>
              <a:cs typeface="Times New Roman Bold" panose="02020503050405090304" charset="0"/>
            </a:endParaRPr>
          </a:p>
          <a:p>
            <a:r>
              <a:rPr lang="en-US" altLang="zh-CN" sz="2000" b="1">
                <a:solidFill>
                  <a:srgbClr val="FF0000"/>
                </a:solidFill>
                <a:latin typeface="Times New Roman Bold" panose="02020503050405090304" charset="0"/>
                <a:cs typeface="Times New Roman Bold" panose="02020503050405090304" charset="0"/>
              </a:rPr>
              <a:t>Data-aware</a:t>
            </a:r>
            <a:r>
              <a:rPr lang="en-US" altLang="zh-CN" sz="2000">
                <a:latin typeface="Times New Roman Regular" panose="02020503050405090304" charset="0"/>
                <a:cs typeface="Times New Roman Regular" panose="02020503050405090304" charset="0"/>
              </a:rPr>
              <a:t> Preference Optimization:  </a:t>
            </a:r>
            <a:r>
              <a:rPr lang="en-US" altLang="zh-CN" sz="2000" b="1">
                <a:solidFill>
                  <a:srgbClr val="0070C0"/>
                </a:solidFill>
                <a:latin typeface="Times New Roman Bold" panose="02020503050405090304" charset="0"/>
                <a:cs typeface="Times New Roman Bold" panose="02020503050405090304" charset="0"/>
              </a:rPr>
              <a:t>CLIP-based Image-Text Score Gap</a:t>
            </a:r>
            <a:r>
              <a:rPr lang="en-US" altLang="zh-CN" sz="2000">
                <a:latin typeface="Times New Roman Regular" panose="02020503050405090304" charset="0"/>
                <a:cs typeface="Times New Roman Regular" panose="02020503050405090304" charset="0"/>
              </a:rPr>
              <a:t>	</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(1) Split into atom claims</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(2) Calculate CLIP-score between the image and the atom claims</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(3) Normalize the combined CLIP-score using the softmax function</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(4) Caculate CLIP-score gap between preferred and rejected responses </a:t>
            </a:r>
            <a:endParaRPr lang="en-US" altLang="zh-CN" sz="2000">
              <a:latin typeface="Times New Roman Regular" panose="02020503050405090304" charset="0"/>
              <a:cs typeface="Times New Roman Regular" panose="02020503050405090304" charset="0"/>
            </a:endParaRPr>
          </a:p>
          <a:p>
            <a:r>
              <a:rPr lang="en-US" altLang="zh-CN" sz="2000" b="1">
                <a:solidFill>
                  <a:srgbClr val="FF0000"/>
                </a:solidFill>
                <a:latin typeface="Times New Roman Bold" panose="02020503050405090304" charset="0"/>
                <a:cs typeface="Times New Roman Bold" panose="02020503050405090304" charset="0"/>
              </a:rPr>
              <a:t>Model-aware</a:t>
            </a:r>
            <a:r>
              <a:rPr lang="en-US" altLang="zh-CN" sz="2000">
                <a:latin typeface="Times New Roman Regular" panose="02020503050405090304" charset="0"/>
                <a:cs typeface="Times New Roman Regular" panose="02020503050405090304" charset="0"/>
              </a:rPr>
              <a:t> Preference Optimization: </a:t>
            </a:r>
            <a:r>
              <a:rPr lang="en-US" altLang="zh-CN" sz="2000" b="1">
                <a:solidFill>
                  <a:srgbClr val="0070C0"/>
                </a:solidFill>
                <a:latin typeface="Times New Roman Bold" panose="02020503050405090304" charset="0"/>
                <a:cs typeface="Times New Roman Bold" panose="02020503050405090304" charset="0"/>
              </a:rPr>
              <a:t>Implicit Reward Gap</a:t>
            </a:r>
            <a:endParaRPr lang="en-US" altLang="zh-CN" sz="2000">
              <a:solidFill>
                <a:srgbClr val="0070C0"/>
              </a:solidFill>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(1) Calculate implicit reward gap bwteen the preferred and rejected responses</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(2) Normalize the implicit reward gap using an estimated mean</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(3) Filter out sensitive outliers of instances using a mask vector </a:t>
            </a:r>
            <a:endParaRPr lang="en-US" altLang="zh-CN" sz="2000">
              <a:latin typeface="Times New Roman Regular" panose="02020503050405090304" charset="0"/>
              <a:cs typeface="Times New Roman Regular" panose="02020503050405090304" charset="0"/>
            </a:endParaRPr>
          </a:p>
        </p:txBody>
      </p:sp>
      <p:sp>
        <p:nvSpPr>
          <p:cNvPr id="7" name="矩形 6"/>
          <p:cNvSpPr/>
          <p:nvPr/>
        </p:nvSpPr>
        <p:spPr>
          <a:xfrm>
            <a:off x="608330" y="4311650"/>
            <a:ext cx="10064750" cy="193802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五角星 7"/>
          <p:cNvSpPr/>
          <p:nvPr/>
        </p:nvSpPr>
        <p:spPr>
          <a:xfrm>
            <a:off x="410210" y="4102100"/>
            <a:ext cx="419735" cy="38163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7" grpId="1"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latin typeface="Times New Roman Bold" panose="02020503050405090304" charset="0"/>
                <a:cs typeface="Times New Roman Bold" panose="02020503050405090304" charset="0"/>
              </a:rPr>
              <a:t>Model-aware</a:t>
            </a:r>
            <a:r>
              <a:rPr lang="en-US" altLang="zh-CN">
                <a:latin typeface="Times New Roman Regular" panose="02020503050405090304" charset="0"/>
                <a:cs typeface="Times New Roman Regular" panose="02020503050405090304" charset="0"/>
              </a:rPr>
              <a:t> Preference Optimization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marL="0" indent="0">
              <a:buFont typeface="Wingdings" panose="05000000000000000000" charset="0"/>
              <a:buNone/>
            </a:pPr>
            <a:r>
              <a:rPr lang="en-US" altLang="zh-CN" sz="2000">
                <a:latin typeface="Times New Roman Regular" panose="02020503050405090304" charset="0"/>
                <a:cs typeface="Times New Roman Regular" panose="02020503050405090304" charset="0"/>
              </a:rPr>
              <a:t>A batch of preference instances from dataset  </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(1) </a:t>
            </a:r>
            <a:r>
              <a:rPr lang="en-US" altLang="zh-CN" sz="2000">
                <a:latin typeface="Times New Roman Regular" panose="02020503050405090304" charset="0"/>
                <a:cs typeface="Times New Roman Regular" panose="02020503050405090304" charset="0"/>
                <a:sym typeface="+mn-ea"/>
              </a:rPr>
              <a:t>Calculate implicit reward gap bwteen the preferred and rejected responses</a:t>
            </a:r>
            <a:endParaRPr lang="en-US" altLang="zh-CN" sz="20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Implicit reward gap </a:t>
            </a:r>
            <a:r>
              <a:rPr lang="en-US" altLang="zh-CN" sz="1800">
                <a:latin typeface="Times New Roman Regular" panose="02020503050405090304" charset="0"/>
                <a:cs typeface="Times New Roman Regular" panose="02020503050405090304" charset="0"/>
                <a:sym typeface="+mn-ea"/>
              </a:rPr>
              <a:t>R for the i-th instance in B:</a:t>
            </a:r>
            <a:endParaRPr lang="en-US" altLang="zh-CN" sz="18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sym typeface="+mn-ea"/>
              </a:rPr>
              <a:t> (2) Normalize the implicit reward gap using an estimated mean</a:t>
            </a: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p:txBody>
      </p:sp>
      <p:pic>
        <p:nvPicPr>
          <p:cNvPr id="4" name="334E55B0-647D-440b-865C-3EC943EB4CBC-7" descr="wpsoffice"/>
          <p:cNvPicPr>
            <a:picLocks noChangeAspect="1"/>
          </p:cNvPicPr>
          <p:nvPr/>
        </p:nvPicPr>
        <p:blipFill>
          <a:blip r:embed="rId1"/>
          <a:stretch>
            <a:fillRect/>
          </a:stretch>
        </p:blipFill>
        <p:spPr>
          <a:xfrm>
            <a:off x="1059180" y="2995930"/>
            <a:ext cx="5904230" cy="624840"/>
          </a:xfrm>
          <a:prstGeom prst="rect">
            <a:avLst/>
          </a:prstGeom>
        </p:spPr>
      </p:pic>
      <p:pic>
        <p:nvPicPr>
          <p:cNvPr id="5" name="334E55B0-647D-440b-865C-3EC943EB4CBC-8" descr="wpsoffice"/>
          <p:cNvPicPr>
            <a:picLocks noChangeAspect="1"/>
          </p:cNvPicPr>
          <p:nvPr/>
        </p:nvPicPr>
        <p:blipFill>
          <a:blip r:embed="rId2"/>
          <a:stretch>
            <a:fillRect/>
          </a:stretch>
        </p:blipFill>
        <p:spPr>
          <a:xfrm>
            <a:off x="1059180" y="4150995"/>
            <a:ext cx="1377315" cy="297815"/>
          </a:xfrm>
          <a:prstGeom prst="rect">
            <a:avLst/>
          </a:prstGeom>
        </p:spPr>
      </p:pic>
      <p:pic>
        <p:nvPicPr>
          <p:cNvPr id="6" name="图片 5" descr="Model-aware PO"/>
          <p:cNvPicPr>
            <a:picLocks noChangeAspect="1"/>
          </p:cNvPicPr>
          <p:nvPr/>
        </p:nvPicPr>
        <p:blipFill>
          <a:blip r:embed="rId3"/>
          <a:stretch>
            <a:fillRect/>
          </a:stretch>
        </p:blipFill>
        <p:spPr>
          <a:xfrm>
            <a:off x="8029575" y="3876040"/>
            <a:ext cx="4162425" cy="2981960"/>
          </a:xfrm>
          <a:prstGeom prst="rect">
            <a:avLst/>
          </a:prstGeom>
        </p:spPr>
      </p:pic>
      <p:pic>
        <p:nvPicPr>
          <p:cNvPr id="8" name="334E55B0-647D-440b-865C-3EC943EB4CBC-11" descr="wpsoffice"/>
          <p:cNvPicPr>
            <a:picLocks noChangeAspect="1"/>
          </p:cNvPicPr>
          <p:nvPr/>
        </p:nvPicPr>
        <p:blipFill>
          <a:blip r:embed="rId4"/>
          <a:stretch>
            <a:fillRect/>
          </a:stretch>
        </p:blipFill>
        <p:spPr>
          <a:xfrm>
            <a:off x="6118860" y="1647825"/>
            <a:ext cx="5285740" cy="288925"/>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latin typeface="Times New Roman Bold" panose="02020503050405090304" charset="0"/>
                <a:cs typeface="Times New Roman Bold" panose="02020503050405090304" charset="0"/>
                <a:sym typeface="+mn-ea"/>
              </a:rPr>
              <a:t>Model-aware</a:t>
            </a:r>
            <a:r>
              <a:rPr lang="en-US" altLang="zh-CN">
                <a:latin typeface="Times New Roman Regular" panose="02020503050405090304" charset="0"/>
                <a:cs typeface="Times New Roman Regular" panose="02020503050405090304" charset="0"/>
                <a:sym typeface="+mn-ea"/>
              </a:rPr>
              <a:t> Preference Optimization</a:t>
            </a:r>
            <a:endParaRPr lang="zh-CN" altLang="en-US"/>
          </a:p>
        </p:txBody>
      </p:sp>
      <p:sp>
        <p:nvSpPr>
          <p:cNvPr id="3" name="内容占位符 2"/>
          <p:cNvSpPr>
            <a:spLocks noGrp="1"/>
          </p:cNvSpPr>
          <p:nvPr>
            <p:ph idx="1"/>
          </p:nvPr>
        </p:nvSpPr>
        <p:spPr/>
        <p:txBody>
          <a:bodyPr>
            <a:noAutofit/>
          </a:bodyPr>
          <a:p>
            <a:pPr>
              <a:buFont typeface="Wingdings" panose="05000000000000000000" charset="0"/>
              <a:buChar char=""/>
            </a:pPr>
            <a:r>
              <a:rPr lang="en-US" altLang="zh-CN" sz="1900">
                <a:latin typeface="Times New Roman Regular" panose="02020503050405090304" charset="0"/>
                <a:cs typeface="Times New Roman Regular" panose="02020503050405090304" charset="0"/>
                <a:sym typeface="+mn-ea"/>
              </a:rPr>
              <a:t>(3)</a:t>
            </a:r>
            <a:r>
              <a:rPr lang="en-US" altLang="zh-CN" sz="2000">
                <a:latin typeface="Times New Roman Regular" panose="02020503050405090304" charset="0"/>
                <a:cs typeface="Times New Roman Regular" panose="02020503050405090304" charset="0"/>
                <a:sym typeface="+mn-ea"/>
              </a:rPr>
              <a:t> Filter out sensitive outliers of instances using a mask vector</a:t>
            </a:r>
            <a:endParaRPr lang="en-US" altLang="zh-CN" sz="20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filter out instances with exceptionally high or low gaps</a:t>
            </a: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current responsiveness of π</a:t>
            </a:r>
            <a:r>
              <a:rPr lang="en-US" altLang="zh-CN" sz="1800" baseline="-25000">
                <a:latin typeface="Times New Roman Regular" panose="02020503050405090304" charset="0"/>
                <a:cs typeface="Times New Roman Regular" panose="02020503050405090304" charset="0"/>
                <a:sym typeface="+mn-ea"/>
              </a:rPr>
              <a:t>θ</a:t>
            </a:r>
            <a:r>
              <a:rPr lang="en-US" altLang="zh-CN" sz="1800">
                <a:latin typeface="Times New Roman Regular" panose="02020503050405090304" charset="0"/>
                <a:cs typeface="Times New Roman Regular" panose="02020503050405090304" charset="0"/>
                <a:sym typeface="+mn-ea"/>
              </a:rPr>
              <a:t>:</a:t>
            </a: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update the estimated mean using a moving average over batch</a:t>
            </a:r>
            <a:endParaRPr lang="en-US" altLang="zh-CN" sz="1800">
              <a:latin typeface="Times New Roman Regular" panose="02020503050405090304" charset="0"/>
              <a:cs typeface="Times New Roman Regular" panose="02020503050405090304" charset="0"/>
              <a:sym typeface="+mn-ea"/>
            </a:endParaRPr>
          </a:p>
          <a:p>
            <a:pPr marL="457200" lvl="1" indent="0">
              <a:buFont typeface="Arial" panose="020B0604020202090204" pitchFamily="34" charset="0"/>
              <a:buNone/>
            </a:pPr>
            <a:endParaRPr lang="en-US" altLang="zh-CN" sz="19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19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19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1900">
              <a:latin typeface="Times New Roman Regular" panose="02020503050405090304" charset="0"/>
              <a:cs typeface="Times New Roman Regular" panose="02020503050405090304" charset="0"/>
              <a:sym typeface="+mn-ea"/>
            </a:endParaRPr>
          </a:p>
          <a:p>
            <a:pPr marL="0" indent="0">
              <a:buFont typeface="Wingdings" panose="05000000000000000000" charset="0"/>
              <a:buNone/>
            </a:pPr>
            <a:r>
              <a:rPr lang="en-US" altLang="zh-CN" sz="1900">
                <a:latin typeface="Times New Roman Regular" panose="02020503050405090304" charset="0"/>
                <a:cs typeface="Times New Roman Regular" panose="02020503050405090304" charset="0"/>
                <a:sym typeface="+mn-ea"/>
              </a:rPr>
              <a:t> </a:t>
            </a:r>
            <a:endParaRPr lang="en-US" altLang="zh-CN" sz="1900">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700">
              <a:latin typeface="Times New Roman Regular" panose="02020503050405090304" charset="0"/>
              <a:cs typeface="Times New Roman Regular" panose="02020503050405090304" charset="0"/>
            </a:endParaRPr>
          </a:p>
        </p:txBody>
      </p:sp>
      <p:pic>
        <p:nvPicPr>
          <p:cNvPr id="7" name="334E55B0-647D-440b-865C-3EC943EB4CBC-9" descr="wpsoffice"/>
          <p:cNvPicPr>
            <a:picLocks noChangeAspect="1"/>
          </p:cNvPicPr>
          <p:nvPr/>
        </p:nvPicPr>
        <p:blipFill>
          <a:blip r:embed="rId1"/>
          <a:stretch>
            <a:fillRect/>
          </a:stretch>
        </p:blipFill>
        <p:spPr>
          <a:xfrm>
            <a:off x="7620635" y="1899285"/>
            <a:ext cx="2959100" cy="782320"/>
          </a:xfrm>
          <a:prstGeom prst="rect">
            <a:avLst/>
          </a:prstGeom>
        </p:spPr>
      </p:pic>
      <p:pic>
        <p:nvPicPr>
          <p:cNvPr id="4" name="334E55B0-647D-440b-865C-3EC943EB4CBC-10" descr="/Users/zacharyguo/Library/Containers/com.kingsoft.wpsoffice.mac/Data/tmp/wpsoffice.Xyieacwpsoffice"/>
          <p:cNvPicPr>
            <a:picLocks noChangeAspect="1"/>
          </p:cNvPicPr>
          <p:nvPr/>
        </p:nvPicPr>
        <p:blipFill>
          <a:blip r:embed="rId2"/>
          <a:stretch>
            <a:fillRect/>
          </a:stretch>
        </p:blipFill>
        <p:spPr>
          <a:xfrm>
            <a:off x="1348105" y="3006725"/>
            <a:ext cx="2959200" cy="1377735"/>
          </a:xfrm>
          <a:prstGeom prst="rect">
            <a:avLst/>
          </a:prstGeom>
        </p:spPr>
      </p:pic>
      <p:pic>
        <p:nvPicPr>
          <p:cNvPr id="6" name="图片 5" descr="Model-aware PO"/>
          <p:cNvPicPr>
            <a:picLocks noChangeAspect="1"/>
          </p:cNvPicPr>
          <p:nvPr/>
        </p:nvPicPr>
        <p:blipFill>
          <a:blip r:embed="rId3"/>
          <a:stretch>
            <a:fillRect/>
          </a:stretch>
        </p:blipFill>
        <p:spPr>
          <a:xfrm>
            <a:off x="8210550" y="3721735"/>
            <a:ext cx="3981450" cy="3135630"/>
          </a:xfrm>
          <a:prstGeom prst="rect">
            <a:avLst/>
          </a:prstGeom>
        </p:spPr>
      </p:pic>
      <p:pic>
        <p:nvPicPr>
          <p:cNvPr id="5" name="334E55B0-647D-440b-865C-3EC943EB4CBC-12" descr="wpsoffice"/>
          <p:cNvPicPr>
            <a:picLocks noChangeAspect="1"/>
          </p:cNvPicPr>
          <p:nvPr/>
        </p:nvPicPr>
        <p:blipFill>
          <a:blip r:embed="rId4"/>
          <a:stretch>
            <a:fillRect/>
          </a:stretch>
        </p:blipFill>
        <p:spPr>
          <a:xfrm>
            <a:off x="1348105" y="4871085"/>
            <a:ext cx="3176270" cy="32512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sym typeface="+mn-ea"/>
              </a:rPr>
              <a:t>Model-aware </a:t>
            </a:r>
            <a:r>
              <a:rPr lang="en-US" altLang="zh-CN" b="1">
                <a:solidFill>
                  <a:srgbClr val="FF0000"/>
                </a:solidFill>
                <a:latin typeface="Times New Roman Bold" panose="02020503050405090304" charset="0"/>
                <a:cs typeface="Times New Roman Bold" panose="02020503050405090304" charset="0"/>
                <a:sym typeface="+mn-ea"/>
              </a:rPr>
              <a:t>Preference Optimization</a:t>
            </a:r>
            <a:endParaRPr lang="en-US" altLang="zh-CN" b="1">
              <a:solidFill>
                <a:srgbClr val="FF0000"/>
              </a:solidFill>
              <a:latin typeface="Times New Roman Bold" panose="02020503050405090304" charset="0"/>
              <a:cs typeface="Times New Roman Bold" panose="02020503050405090304" charset="0"/>
              <a:sym typeface="+mn-ea"/>
            </a:endParaRPr>
          </a:p>
        </p:txBody>
      </p:sp>
      <p:sp>
        <p:nvSpPr>
          <p:cNvPr id="3" name="内容占位符 2"/>
          <p:cNvSpPr>
            <a:spLocks noGrp="1"/>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sym typeface="+mn-ea"/>
              </a:rPr>
              <a:t>Incorporate the </a:t>
            </a:r>
            <a:r>
              <a:rPr lang="en-US" altLang="zh-CN" sz="2000" b="1">
                <a:solidFill>
                  <a:srgbClr val="0070C0"/>
                </a:solidFill>
                <a:latin typeface="Times New Roman Bold" panose="02020503050405090304" charset="0"/>
                <a:cs typeface="Times New Roman Bold" panose="02020503050405090304" charset="0"/>
                <a:sym typeface="+mn-ea"/>
              </a:rPr>
              <a:t>hardness</a:t>
            </a:r>
            <a:r>
              <a:rPr lang="en-US" altLang="zh-CN" sz="2000">
                <a:latin typeface="Times New Roman Regular" panose="02020503050405090304" charset="0"/>
                <a:cs typeface="Times New Roman Regular" panose="02020503050405090304" charset="0"/>
                <a:sym typeface="+mn-ea"/>
              </a:rPr>
              <a:t> into the optimization procedure</a:t>
            </a:r>
            <a:endParaRPr lang="en-US" altLang="zh-CN" sz="20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define the </a:t>
            </a:r>
            <a:r>
              <a:rPr lang="en-US" altLang="zh-CN" sz="1800" b="1">
                <a:solidFill>
                  <a:srgbClr val="0070C0"/>
                </a:solidFill>
                <a:latin typeface="Times New Roman Bold" panose="02020503050405090304" charset="0"/>
                <a:cs typeface="Times New Roman Bold" panose="02020503050405090304" charset="0"/>
                <a:sym typeface="+mn-ea"/>
              </a:rPr>
              <a:t>hardness</a:t>
            </a:r>
            <a:r>
              <a:rPr lang="en-US" altLang="zh-CN" sz="1800">
                <a:latin typeface="Times New Roman Regular" panose="02020503050405090304" charset="0"/>
                <a:cs typeface="Times New Roman Regular" panose="02020503050405090304" charset="0"/>
                <a:sym typeface="+mn-ea"/>
              </a:rPr>
              <a:t> based on the implicit reward gap:</a:t>
            </a:r>
            <a:endParaRPr lang="en-US" altLang="zh-CN" sz="1800">
              <a:latin typeface="Times New Roman Regular" panose="02020503050405090304" charset="0"/>
              <a:cs typeface="Times New Roman Regular" panose="02020503050405090304" charset="0"/>
              <a:sym typeface="+mn-ea"/>
            </a:endParaRPr>
          </a:p>
          <a:p>
            <a:pPr lvl="1">
              <a:buFont typeface="Wingdings" panose="05000000000000000000" charset="0"/>
              <a:buChar char=""/>
            </a:pPr>
            <a:endParaRPr lang="en-US" altLang="zh-CN" sz="1800">
              <a:latin typeface="Times New Roman Regular" panose="02020503050405090304" charset="0"/>
              <a:cs typeface="Times New Roman Regular" panose="02020503050405090304" charset="0"/>
              <a:sym typeface="+mn-ea"/>
            </a:endParaRPr>
          </a:p>
          <a:p>
            <a:pPr lvl="1">
              <a:buFont typeface="Wingdings" panose="05000000000000000000" charset="0"/>
              <a:buChar char=""/>
            </a:pPr>
            <a:endParaRPr lang="en-US" altLang="zh-CN" sz="18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zh-CN" altLang="en-US" sz="1800"/>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each reference instance corresponding to a specific β: </a:t>
            </a:r>
            <a:endParaRPr lang="en-US" altLang="zh-CN" sz="1800">
              <a:latin typeface="Times New Roman Regular" panose="02020503050405090304" charset="0"/>
              <a:cs typeface="Times New Roman Regular" panose="02020503050405090304" charset="0"/>
              <a:sym typeface="+mn-ea"/>
            </a:endParaRPr>
          </a:p>
          <a:p>
            <a:pPr lvl="1">
              <a:buFont typeface="Wingdings" panose="05000000000000000000" charset="0"/>
              <a:buChar char=""/>
            </a:pPr>
            <a:endParaRPr lang="zh-CN" altLang="en-US" sz="1800"/>
          </a:p>
          <a:p>
            <a:pPr lvl="1">
              <a:buFont typeface="Arial" panose="020B0604020202090204" pitchFamily="34" charset="0"/>
              <a:buChar char="•"/>
            </a:pPr>
            <a:r>
              <a:rPr lang="en-US" altLang="zh-CN" sz="1800">
                <a:latin typeface="Times New Roman Regular" panose="02020503050405090304" charset="0"/>
                <a:cs typeface="Times New Roman Regular" panose="02020503050405090304" charset="0"/>
                <a:sym typeface="+mn-ea"/>
              </a:rPr>
              <a:t>adapt </a:t>
            </a:r>
            <a:r>
              <a:rPr lang="en-US" altLang="zh-CN" sz="1800">
                <a:latin typeface="Times New Roman Regular" panose="02020503050405090304" charset="0"/>
                <a:cs typeface="Times New Roman Regular" panose="02020503050405090304" charset="0"/>
                <a:sym typeface="+mn-ea"/>
              </a:rPr>
              <a:t>β of DPO algorithm:</a:t>
            </a:r>
            <a:endParaRPr lang="en-US" altLang="zh-CN" sz="1800">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endParaRPr lang="zh-CN" altLang="en-US" sz="1800"/>
          </a:p>
        </p:txBody>
      </p:sp>
      <p:pic>
        <p:nvPicPr>
          <p:cNvPr id="4" name="334E55B0-647D-440b-865C-3EC943EB4CBC-15" descr="/Users/zacharyguo/Library/Containers/com.kingsoft.wpsoffice.mac/Data/tmp/wpsoffice.Xyieacwpsoffice"/>
          <p:cNvPicPr>
            <a:picLocks noChangeAspect="1"/>
          </p:cNvPicPr>
          <p:nvPr/>
        </p:nvPicPr>
        <p:blipFill>
          <a:blip r:embed="rId1"/>
          <a:stretch>
            <a:fillRect/>
          </a:stretch>
        </p:blipFill>
        <p:spPr>
          <a:xfrm>
            <a:off x="1348105" y="2395855"/>
            <a:ext cx="2959200" cy="1377735"/>
          </a:xfrm>
          <a:prstGeom prst="rect">
            <a:avLst/>
          </a:prstGeom>
        </p:spPr>
      </p:pic>
      <p:pic>
        <p:nvPicPr>
          <p:cNvPr id="5" name="334E55B0-647D-440b-865C-3EC943EB4CBC-16" descr="wpsoffice"/>
          <p:cNvPicPr>
            <a:picLocks noChangeAspect="1"/>
          </p:cNvPicPr>
          <p:nvPr/>
        </p:nvPicPr>
        <p:blipFill>
          <a:blip r:embed="rId2"/>
          <a:stretch>
            <a:fillRect/>
          </a:stretch>
        </p:blipFill>
        <p:spPr>
          <a:xfrm>
            <a:off x="1348105" y="4198620"/>
            <a:ext cx="1594485" cy="259080"/>
          </a:xfrm>
          <a:prstGeom prst="rect">
            <a:avLst/>
          </a:prstGeom>
        </p:spPr>
      </p:pic>
      <p:pic>
        <p:nvPicPr>
          <p:cNvPr id="6" name="334E55B0-647D-440b-865C-3EC943EB4CBC-17" descr="wpsoffice"/>
          <p:cNvPicPr>
            <a:picLocks noChangeAspect="1"/>
          </p:cNvPicPr>
          <p:nvPr/>
        </p:nvPicPr>
        <p:blipFill>
          <a:blip r:embed="rId3"/>
          <a:stretch>
            <a:fillRect/>
          </a:stretch>
        </p:blipFill>
        <p:spPr>
          <a:xfrm>
            <a:off x="1298575" y="4994275"/>
            <a:ext cx="6778625" cy="546100"/>
          </a:xfrm>
          <a:prstGeom prst="rect">
            <a:avLst/>
          </a:prstGeom>
        </p:spPr>
      </p:pic>
      <p:pic>
        <p:nvPicPr>
          <p:cNvPr id="7" name="图片 6" descr="Model-aware PO"/>
          <p:cNvPicPr>
            <a:picLocks noChangeAspect="1"/>
          </p:cNvPicPr>
          <p:nvPr/>
        </p:nvPicPr>
        <p:blipFill>
          <a:blip r:embed="rId4"/>
          <a:stretch>
            <a:fillRect/>
          </a:stretch>
        </p:blipFill>
        <p:spPr>
          <a:xfrm>
            <a:off x="8210550" y="3721735"/>
            <a:ext cx="3981450" cy="3135630"/>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Element-wise Combination Strategy</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rPr>
              <a:t>To facilitate the optimization process to be both data- and model-aware, we combine α</a:t>
            </a:r>
            <a:r>
              <a:rPr lang="en-US" altLang="zh-CN" sz="2000" baseline="-25000">
                <a:latin typeface="Times New Roman Regular" panose="02020503050405090304" charset="0"/>
                <a:cs typeface="Times New Roman Regular" panose="02020503050405090304" charset="0"/>
              </a:rPr>
              <a:t>D</a:t>
            </a:r>
            <a:r>
              <a:rPr lang="en-US" altLang="zh-CN" sz="2000" baseline="30000">
                <a:latin typeface="Times New Roman Regular" panose="02020503050405090304" charset="0"/>
                <a:cs typeface="Times New Roman Regular" panose="02020503050405090304" charset="0"/>
              </a:rPr>
              <a:t> </a:t>
            </a:r>
            <a:r>
              <a:rPr lang="en-US" altLang="zh-CN" sz="2000">
                <a:latin typeface="Times New Roman Regular" panose="02020503050405090304" charset="0"/>
                <a:cs typeface="Times New Roman Regular" panose="02020503050405090304" charset="0"/>
              </a:rPr>
              <a:t>and α</a:t>
            </a:r>
            <a:r>
              <a:rPr lang="en-US" altLang="zh-CN" sz="2000" baseline="-25000">
                <a:latin typeface="Times New Roman Regular" panose="02020503050405090304" charset="0"/>
                <a:cs typeface="Times New Roman Regular" panose="02020503050405090304" charset="0"/>
              </a:rPr>
              <a:t>M </a:t>
            </a:r>
            <a:r>
              <a:rPr lang="en-US" altLang="zh-CN" sz="2000">
                <a:latin typeface="Times New Roman Regular" panose="02020503050405090304" charset="0"/>
                <a:cs typeface="Times New Roman Regular" panose="02020503050405090304" charset="0"/>
              </a:rPr>
              <a:t>as:</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sym typeface="+mn-ea"/>
              </a:rPr>
              <a:t>Each reference instance corresponding to a specific β</a:t>
            </a:r>
            <a:r>
              <a:rPr lang="en-US" altLang="zh-CN" sz="2000">
                <a:latin typeface="Times New Roman Regular" panose="02020503050405090304" charset="0"/>
                <a:cs typeface="Times New Roman Regular" panose="02020503050405090304" charset="0"/>
              </a:rPr>
              <a:t>:</a:t>
            </a:r>
            <a:endParaRPr lang="en-US" altLang="zh-CN" sz="2000">
              <a:latin typeface="Times New Roman Regular" panose="02020503050405090304" charset="0"/>
              <a:cs typeface="Times New Roman Regular" panose="02020503050405090304" charset="0"/>
            </a:endParaRPr>
          </a:p>
          <a:p>
            <a:pPr marL="0" lvl="1">
              <a:buFont typeface="Wingdings" panose="05000000000000000000" charset="0"/>
              <a:buChar char=""/>
            </a:pPr>
            <a:r>
              <a:rPr lang="en-US" altLang="zh-CN" sz="2000">
                <a:latin typeface="Times New Roman Regular" panose="02020503050405090304" charset="0"/>
                <a:cs typeface="Times New Roman Regular" panose="02020503050405090304" charset="0"/>
                <a:sym typeface="+mn-ea"/>
              </a:rPr>
              <a:t>Adapt β of DPO algorithm:</a:t>
            </a:r>
            <a:endParaRPr lang="en-US" altLang="zh-CN" sz="2000">
              <a:latin typeface="Times New Roman Regular" panose="02020503050405090304" charset="0"/>
              <a:cs typeface="Times New Roman Regular" panose="02020503050405090304" charset="0"/>
              <a:sym typeface="+mn-ea"/>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p:txBody>
      </p:sp>
      <p:pic>
        <p:nvPicPr>
          <p:cNvPr id="4" name="334E55B0-647D-440b-865C-3EC943EB4CBC-13" descr="/Users/zacharyguo/Library/Containers/com.kingsoft.wpsoffice.mac/Data/tmp/wpsoffice.vOZGvAwpsoffice"/>
          <p:cNvPicPr>
            <a:picLocks noChangeAspect="1"/>
          </p:cNvPicPr>
          <p:nvPr/>
        </p:nvPicPr>
        <p:blipFill>
          <a:blip r:embed="rId1"/>
          <a:stretch>
            <a:fillRect/>
          </a:stretch>
        </p:blipFill>
        <p:spPr>
          <a:xfrm>
            <a:off x="2593975" y="2089785"/>
            <a:ext cx="2005330" cy="220980"/>
          </a:xfrm>
          <a:prstGeom prst="rect">
            <a:avLst/>
          </a:prstGeom>
        </p:spPr>
      </p:pic>
      <p:pic>
        <p:nvPicPr>
          <p:cNvPr id="5" name="334E55B0-647D-440b-865C-3EC943EB4CBC-14" descr="wpsoffice"/>
          <p:cNvPicPr>
            <a:picLocks noChangeAspect="1"/>
          </p:cNvPicPr>
          <p:nvPr/>
        </p:nvPicPr>
        <p:blipFill>
          <a:blip r:embed="rId2"/>
          <a:stretch>
            <a:fillRect/>
          </a:stretch>
        </p:blipFill>
        <p:spPr>
          <a:xfrm>
            <a:off x="7605395" y="2534920"/>
            <a:ext cx="1481455" cy="298450"/>
          </a:xfrm>
          <a:prstGeom prst="rect">
            <a:avLst/>
          </a:prstGeom>
        </p:spPr>
      </p:pic>
      <p:pic>
        <p:nvPicPr>
          <p:cNvPr id="6" name="334E55B0-647D-440b-865C-3EC943EB4CBC-18" descr="wpsoffice"/>
          <p:cNvPicPr>
            <a:picLocks noChangeAspect="1"/>
          </p:cNvPicPr>
          <p:nvPr/>
        </p:nvPicPr>
        <p:blipFill>
          <a:blip r:embed="rId3"/>
          <a:stretch>
            <a:fillRect/>
          </a:stretch>
        </p:blipFill>
        <p:spPr>
          <a:xfrm>
            <a:off x="916305" y="3429000"/>
            <a:ext cx="6778625" cy="546100"/>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Pseudo-Code"/>
          <p:cNvPicPr>
            <a:picLocks noChangeAspect="1"/>
          </p:cNvPicPr>
          <p:nvPr/>
        </p:nvPicPr>
        <p:blipFill>
          <a:blip r:embed="rId1"/>
          <a:stretch>
            <a:fillRect/>
          </a:stretch>
        </p:blipFill>
        <p:spPr>
          <a:xfrm>
            <a:off x="6242685" y="0"/>
            <a:ext cx="5949315" cy="6858000"/>
          </a:xfrm>
          <a:prstGeom prst="rect">
            <a:avLst/>
          </a:prstGeom>
        </p:spPr>
      </p:pic>
      <p:sp>
        <p:nvSpPr>
          <p:cNvPr id="6" name="文本框 5"/>
          <p:cNvSpPr txBox="1"/>
          <p:nvPr/>
        </p:nvSpPr>
        <p:spPr>
          <a:xfrm>
            <a:off x="702310" y="2847975"/>
            <a:ext cx="5540375" cy="645160"/>
          </a:xfrm>
          <a:prstGeom prst="rect">
            <a:avLst/>
          </a:prstGeom>
          <a:noFill/>
        </p:spPr>
        <p:txBody>
          <a:bodyPr wrap="square" rtlCol="0">
            <a:spAutoFit/>
          </a:bodyPr>
          <a:p>
            <a:r>
              <a:rPr lang="en-US" altLang="zh-CN" sz="3600">
                <a:latin typeface="Times New Roman Regular" panose="02020503050405090304" charset="0"/>
                <a:cs typeface="Times New Roman Regular" panose="02020503050405090304" charset="0"/>
              </a:rPr>
              <a:t>Recap of DAMA Algorithm</a:t>
            </a:r>
            <a:endParaRPr lang="en-US" altLang="zh-CN" sz="3600">
              <a:latin typeface="Times New Roman Regular" panose="02020503050405090304" charset="0"/>
              <a:cs typeface="Times New Roman Regular" panose="02020503050405090304" charset="0"/>
            </a:endParaRPr>
          </a:p>
        </p:txBody>
      </p:sp>
      <p:sp>
        <p:nvSpPr>
          <p:cNvPr id="2" name="圆角矩形 1"/>
          <p:cNvSpPr/>
          <p:nvPr/>
        </p:nvSpPr>
        <p:spPr>
          <a:xfrm>
            <a:off x="6446520" y="1649730"/>
            <a:ext cx="5713095" cy="122301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ln>
                <a:solidFill>
                  <a:sysClr val="windowText" lastClr="000000"/>
                </a:solidFill>
                <a:prstDash val="sysDash"/>
              </a:ln>
            </a:endParaRPr>
          </a:p>
        </p:txBody>
      </p:sp>
      <p:sp>
        <p:nvSpPr>
          <p:cNvPr id="3" name="左箭头 2"/>
          <p:cNvSpPr/>
          <p:nvPr/>
        </p:nvSpPr>
        <p:spPr>
          <a:xfrm>
            <a:off x="5716905" y="2075815"/>
            <a:ext cx="594995" cy="370205"/>
          </a:xfrm>
          <a:prstGeom prst="lef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4213860" y="2035175"/>
            <a:ext cx="4064000" cy="398780"/>
          </a:xfrm>
          <a:prstGeom prst="rect">
            <a:avLst/>
          </a:prstGeom>
          <a:noFill/>
        </p:spPr>
        <p:txBody>
          <a:bodyPr wrap="square" rtlCol="0">
            <a:spAutoFit/>
          </a:bodyPr>
          <a:p>
            <a:r>
              <a:rPr lang="en-US" altLang="zh-CN" sz="2000" i="1">
                <a:ln w="15875">
                  <a:gradFill>
                    <a:gsLst>
                      <a:gs pos="0">
                        <a:schemeClr val="accent1">
                          <a:hueMod val="80000"/>
                        </a:schemeClr>
                      </a:gs>
                      <a:gs pos="100000">
                        <a:schemeClr val="accent1"/>
                      </a:gs>
                    </a:gsLst>
                    <a:lin ang="2700000" scaled="1"/>
                  </a:gradFill>
                </a:ln>
                <a:noFill/>
                <a:effectLst/>
                <a:latin typeface="Times New Roman Italic" panose="02020503050405090304" charset="0"/>
                <a:cs typeface="Times New Roman Italic" panose="02020503050405090304" charset="0"/>
                <a:sym typeface="+mn-ea"/>
              </a:rPr>
              <a:t>Data-aware</a:t>
            </a:r>
            <a:endParaRPr lang="en-US" altLang="zh-CN" sz="2000" i="1">
              <a:ln w="15875">
                <a:gradFill>
                  <a:gsLst>
                    <a:gs pos="0">
                      <a:schemeClr val="accent1">
                        <a:hueMod val="80000"/>
                      </a:schemeClr>
                    </a:gs>
                    <a:gs pos="100000">
                      <a:schemeClr val="accent1"/>
                    </a:gs>
                  </a:gsLst>
                  <a:lin ang="2700000" scaled="1"/>
                </a:gradFill>
              </a:ln>
              <a:noFill/>
              <a:effectLst/>
              <a:latin typeface="Times New Roman Italic" panose="02020503050405090304" charset="0"/>
              <a:cs typeface="Times New Roman Italic" panose="02020503050405090304" charset="0"/>
            </a:endParaRPr>
          </a:p>
        </p:txBody>
      </p:sp>
      <p:sp>
        <p:nvSpPr>
          <p:cNvPr id="5" name="圆角矩形 4"/>
          <p:cNvSpPr/>
          <p:nvPr/>
        </p:nvSpPr>
        <p:spPr>
          <a:xfrm>
            <a:off x="6524625" y="3429000"/>
            <a:ext cx="5623560" cy="118300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ln>
                <a:solidFill>
                  <a:schemeClr val="tx1"/>
                </a:solidFill>
                <a:prstDash val="sysDash"/>
              </a:ln>
            </a:endParaRPr>
          </a:p>
        </p:txBody>
      </p:sp>
      <p:sp>
        <p:nvSpPr>
          <p:cNvPr id="8" name="左箭头 7"/>
          <p:cNvSpPr/>
          <p:nvPr/>
        </p:nvSpPr>
        <p:spPr>
          <a:xfrm>
            <a:off x="5851525" y="3844925"/>
            <a:ext cx="594995" cy="370205"/>
          </a:xfrm>
          <a:prstGeom prst="lef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4203065" y="3807460"/>
            <a:ext cx="4064000" cy="398780"/>
          </a:xfrm>
          <a:prstGeom prst="rect">
            <a:avLst/>
          </a:prstGeom>
          <a:noFill/>
        </p:spPr>
        <p:txBody>
          <a:bodyPr wrap="square" rtlCol="0">
            <a:spAutoFit/>
          </a:bodyPr>
          <a:p>
            <a:r>
              <a:rPr lang="en-US" altLang="zh-CN" sz="2000" i="1">
                <a:ln w="15875">
                  <a:gradFill>
                    <a:gsLst>
                      <a:gs pos="0">
                        <a:schemeClr val="accent1">
                          <a:hueMod val="80000"/>
                        </a:schemeClr>
                      </a:gs>
                      <a:gs pos="100000">
                        <a:schemeClr val="accent1"/>
                      </a:gs>
                    </a:gsLst>
                    <a:lin ang="2700000" scaled="1"/>
                  </a:gradFill>
                </a:ln>
                <a:noFill/>
                <a:effectLst/>
                <a:latin typeface="Times New Roman Italic" panose="02020503050405090304" charset="0"/>
                <a:cs typeface="Times New Roman Italic" panose="02020503050405090304" charset="0"/>
                <a:sym typeface="+mn-ea"/>
              </a:rPr>
              <a:t>Model-aware</a:t>
            </a:r>
            <a:endParaRPr lang="en-US" altLang="zh-CN" sz="2000" i="1">
              <a:ln w="15875">
                <a:gradFill>
                  <a:gsLst>
                    <a:gs pos="0">
                      <a:schemeClr val="accent1">
                        <a:hueMod val="80000"/>
                      </a:schemeClr>
                    </a:gs>
                    <a:gs pos="100000">
                      <a:schemeClr val="accent1"/>
                    </a:gs>
                  </a:gsLst>
                  <a:lin ang="2700000" scaled="1"/>
                </a:gradFill>
              </a:ln>
              <a:noFill/>
              <a:effectLst/>
              <a:latin typeface="Times New Roman Italic" panose="02020503050405090304" charset="0"/>
              <a:cs typeface="Times New Roman Italic" panose="02020503050405090304" charset="0"/>
            </a:endParaRPr>
          </a:p>
        </p:txBody>
      </p:sp>
      <p:sp>
        <p:nvSpPr>
          <p:cNvPr id="11" name="圆角矩形 10"/>
          <p:cNvSpPr/>
          <p:nvPr/>
        </p:nvSpPr>
        <p:spPr>
          <a:xfrm>
            <a:off x="6557645" y="4612005"/>
            <a:ext cx="5624195" cy="60642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ln>
                <a:solidFill>
                  <a:schemeClr val="tx1"/>
                </a:solidFill>
                <a:prstDash val="sysDash"/>
              </a:ln>
            </a:endParaRPr>
          </a:p>
        </p:txBody>
      </p:sp>
      <p:sp>
        <p:nvSpPr>
          <p:cNvPr id="12" name="左箭头 11"/>
          <p:cNvSpPr/>
          <p:nvPr/>
        </p:nvSpPr>
        <p:spPr>
          <a:xfrm>
            <a:off x="5851525" y="4730115"/>
            <a:ext cx="594995" cy="370205"/>
          </a:xfrm>
          <a:prstGeom prst="lef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2904490" y="4701540"/>
            <a:ext cx="3798570" cy="398780"/>
          </a:xfrm>
          <a:prstGeom prst="rect">
            <a:avLst/>
          </a:prstGeom>
          <a:noFill/>
        </p:spPr>
        <p:txBody>
          <a:bodyPr wrap="square" rtlCol="0">
            <a:spAutoFit/>
          </a:bodyPr>
          <a:p>
            <a:r>
              <a:rPr lang="en-US" altLang="zh-CN" sz="2000" i="1">
                <a:ln w="15875">
                  <a:gradFill>
                    <a:gsLst>
                      <a:gs pos="0">
                        <a:schemeClr val="accent1">
                          <a:hueMod val="80000"/>
                        </a:schemeClr>
                      </a:gs>
                      <a:gs pos="100000">
                        <a:schemeClr val="accent1"/>
                      </a:gs>
                    </a:gsLst>
                    <a:lin ang="2700000" scaled="1"/>
                  </a:gradFill>
                </a:ln>
                <a:noFill/>
                <a:effectLst/>
                <a:latin typeface="Times New Roman Italic" panose="02020503050405090304" charset="0"/>
                <a:cs typeface="Times New Roman Italic" panose="02020503050405090304" charset="0"/>
              </a:rPr>
              <a:t>Element-wise combination</a:t>
            </a:r>
            <a:endParaRPr lang="en-US" altLang="zh-CN" sz="2000">
              <a:latin typeface="Times New Roman Regular" panose="02020503050405090304" charset="0"/>
              <a:cs typeface="Times New Roman Regular" panose="02020503050405090304" charset="0"/>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Experiments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Comparisons with state-of-the-art methods</a:t>
            </a:r>
            <a:endParaRPr lang="en-US" altLang="zh-CN" sz="2000">
              <a:latin typeface="Times New Roman Regular" panose="02020503050405090304" charset="0"/>
              <a:cs typeface="Times New Roman Regular" panose="02020503050405090304" charset="0"/>
            </a:endParaRPr>
          </a:p>
          <a:p>
            <a:endParaRPr lang="en-US" altLang="zh-CN" sz="2000">
              <a:latin typeface="Times New Roman Regular" panose="02020503050405090304" charset="0"/>
              <a:cs typeface="Times New Roman Regular" panose="02020503050405090304" charset="0"/>
            </a:endParaRPr>
          </a:p>
        </p:txBody>
      </p:sp>
      <p:pic>
        <p:nvPicPr>
          <p:cNvPr id="5" name="图片 4" descr="Comparison"/>
          <p:cNvPicPr>
            <a:picLocks noChangeAspect="1"/>
          </p:cNvPicPr>
          <p:nvPr/>
        </p:nvPicPr>
        <p:blipFill>
          <a:blip r:embed="rId1"/>
          <a:stretch>
            <a:fillRect/>
          </a:stretch>
        </p:blipFill>
        <p:spPr>
          <a:xfrm>
            <a:off x="2708275" y="1903730"/>
            <a:ext cx="6775450" cy="4100195"/>
          </a:xfrm>
          <a:prstGeom prst="rect">
            <a:avLst/>
          </a:prstGeom>
        </p:spPr>
      </p:pic>
      <p:sp>
        <p:nvSpPr>
          <p:cNvPr id="10" name="矩形 9"/>
          <p:cNvSpPr/>
          <p:nvPr/>
        </p:nvSpPr>
        <p:spPr>
          <a:xfrm>
            <a:off x="2739390" y="4683760"/>
            <a:ext cx="6702425" cy="104076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751205" y="6177280"/>
            <a:ext cx="10368915" cy="489585"/>
          </a:xfrm>
          <a:prstGeom prst="rect">
            <a:avLst/>
          </a:prstGeom>
          <a:noFill/>
        </p:spPr>
        <p:txBody>
          <a:bodyPr wrap="square" rtlCol="0">
            <a:noAutofit/>
          </a:bodyPr>
          <a:p>
            <a:r>
              <a:rPr lang="en-US" altLang="zh-CN" sz="2000">
                <a:latin typeface="Times New Roman Regular" panose="02020503050405090304" charset="0"/>
                <a:cs typeface="Times New Roman Regular" panose="02020503050405090304" charset="0"/>
                <a:sym typeface="+mn-ea"/>
              </a:rPr>
              <a:t>Compared to DPO, DAMA achieves substantial performance improvements over all benchmarks</a:t>
            </a:r>
            <a:endParaRPr lang="zh-CN" altLang="en-US" sz="2000"/>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sym typeface="+mn-ea"/>
              </a:rPr>
              <a:t>Experiments</a:t>
            </a:r>
            <a:endParaRPr lang="zh-CN" altLang="en-US"/>
          </a:p>
        </p:txBody>
      </p:sp>
      <p:sp>
        <p:nvSpPr>
          <p:cNvPr id="3" name="内容占位符 2"/>
          <p:cNvSpPr>
            <a:spLocks noGrp="1"/>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sym typeface="+mn-ea"/>
              </a:rPr>
              <a:t> Ablation Studies</a:t>
            </a:r>
            <a:endParaRPr lang="en-US" altLang="zh-CN" sz="2000">
              <a:latin typeface="Times New Roman Regular" panose="02020503050405090304" charset="0"/>
              <a:cs typeface="Times New Roman Regular" panose="02020503050405090304" charset="0"/>
            </a:endParaRPr>
          </a:p>
          <a:p>
            <a:endParaRPr lang="zh-CN" altLang="en-US" sz="2000"/>
          </a:p>
        </p:txBody>
      </p:sp>
      <p:pic>
        <p:nvPicPr>
          <p:cNvPr id="4" name="图片 3"/>
          <p:cNvPicPr>
            <a:picLocks noChangeAspect="1"/>
          </p:cNvPicPr>
          <p:nvPr/>
        </p:nvPicPr>
        <p:blipFill>
          <a:blip r:embed="rId1"/>
          <a:stretch>
            <a:fillRect/>
          </a:stretch>
        </p:blipFill>
        <p:spPr>
          <a:xfrm>
            <a:off x="608330" y="2069465"/>
            <a:ext cx="4225290" cy="1741805"/>
          </a:xfrm>
          <a:prstGeom prst="rect">
            <a:avLst/>
          </a:prstGeom>
        </p:spPr>
      </p:pic>
      <p:pic>
        <p:nvPicPr>
          <p:cNvPr id="5" name="图片 4"/>
          <p:cNvPicPr>
            <a:picLocks noChangeAspect="1"/>
          </p:cNvPicPr>
          <p:nvPr/>
        </p:nvPicPr>
        <p:blipFill>
          <a:blip r:embed="rId2"/>
          <a:stretch>
            <a:fillRect/>
          </a:stretch>
        </p:blipFill>
        <p:spPr>
          <a:xfrm>
            <a:off x="5983605" y="2078990"/>
            <a:ext cx="4885055" cy="1741805"/>
          </a:xfrm>
          <a:prstGeom prst="rect">
            <a:avLst/>
          </a:prstGeom>
        </p:spPr>
      </p:pic>
      <p:pic>
        <p:nvPicPr>
          <p:cNvPr id="6" name="图片 5"/>
          <p:cNvPicPr>
            <a:picLocks noChangeAspect="1"/>
          </p:cNvPicPr>
          <p:nvPr/>
        </p:nvPicPr>
        <p:blipFill>
          <a:blip r:embed="rId3"/>
          <a:stretch>
            <a:fillRect/>
          </a:stretch>
        </p:blipFill>
        <p:spPr>
          <a:xfrm>
            <a:off x="608330" y="4498340"/>
            <a:ext cx="4174490" cy="1510665"/>
          </a:xfrm>
          <a:prstGeom prst="rect">
            <a:avLst/>
          </a:prstGeom>
        </p:spPr>
      </p:pic>
      <p:sp>
        <p:nvSpPr>
          <p:cNvPr id="7" name="文本框 6"/>
          <p:cNvSpPr txBox="1"/>
          <p:nvPr/>
        </p:nvSpPr>
        <p:spPr>
          <a:xfrm>
            <a:off x="5166995" y="3980815"/>
            <a:ext cx="6410325" cy="368300"/>
          </a:xfrm>
          <a:prstGeom prst="rect">
            <a:avLst/>
          </a:prstGeom>
          <a:noFill/>
        </p:spPr>
        <p:txBody>
          <a:bodyPr wrap="square" rtlCol="0" anchor="t">
            <a:spAutoFit/>
          </a:bodyPr>
          <a:p>
            <a:r>
              <a:rPr lang="en-US" altLang="zh-CN">
                <a:latin typeface="Times New Roman Regular" panose="02020503050405090304" charset="0"/>
                <a:cs typeface="Times New Roman Regular" panose="02020503050405090304" charset="0"/>
              </a:rPr>
              <a:t>results of different preference inconsistency construction strategies</a:t>
            </a:r>
            <a:endParaRPr lang="zh-CN" altLang="en-US">
              <a:latin typeface="Times New Roman Regular" panose="02020503050405090304" charset="0"/>
              <a:cs typeface="Times New Roman Regular" panose="02020503050405090304" charset="0"/>
            </a:endParaRPr>
          </a:p>
        </p:txBody>
      </p:sp>
      <p:sp>
        <p:nvSpPr>
          <p:cNvPr id="8" name="文本框 7"/>
          <p:cNvSpPr txBox="1"/>
          <p:nvPr/>
        </p:nvSpPr>
        <p:spPr>
          <a:xfrm>
            <a:off x="607695" y="3970655"/>
            <a:ext cx="4225925" cy="368300"/>
          </a:xfrm>
          <a:prstGeom prst="rect">
            <a:avLst/>
          </a:prstGeom>
          <a:noFill/>
        </p:spPr>
        <p:txBody>
          <a:bodyPr wrap="square" rtlCol="0" anchor="t">
            <a:spAutoFit/>
          </a:bodyPr>
          <a:p>
            <a:r>
              <a:rPr lang="en-US" altLang="zh-CN">
                <a:latin typeface="Times New Roman Regular" panose="02020503050405090304" charset="0"/>
                <a:cs typeface="Times New Roman Regular" panose="02020503050405090304" charset="0"/>
              </a:rPr>
              <a:t>results of different components of DAMA</a:t>
            </a:r>
            <a:endParaRPr lang="en-US" altLang="zh-CN">
              <a:latin typeface="Times New Roman Regular" panose="02020503050405090304" charset="0"/>
              <a:cs typeface="Times New Roman Regular" panose="02020503050405090304" charset="0"/>
            </a:endParaRPr>
          </a:p>
        </p:txBody>
      </p:sp>
      <p:sp>
        <p:nvSpPr>
          <p:cNvPr id="9" name="文本框 8"/>
          <p:cNvSpPr txBox="1"/>
          <p:nvPr/>
        </p:nvSpPr>
        <p:spPr>
          <a:xfrm>
            <a:off x="876300" y="6168390"/>
            <a:ext cx="3688080" cy="368300"/>
          </a:xfrm>
          <a:prstGeom prst="rect">
            <a:avLst/>
          </a:prstGeom>
          <a:noFill/>
        </p:spPr>
        <p:txBody>
          <a:bodyPr wrap="square" rtlCol="0" anchor="t">
            <a:spAutoFit/>
          </a:bodyPr>
          <a:p>
            <a:r>
              <a:rPr lang="en-US" altLang="zh-CN">
                <a:latin typeface="Times New Roman Regular" panose="02020503050405090304" charset="0"/>
                <a:cs typeface="Times New Roman Regular" panose="02020503050405090304" charset="0"/>
              </a:rPr>
              <a:t>results of different filtering strategies</a:t>
            </a:r>
            <a:endParaRPr lang="zh-CN" altLang="en-US">
              <a:latin typeface="Times New Roman Regular" panose="02020503050405090304" charset="0"/>
              <a:cs typeface="Times New Roman Regular" panose="02020503050405090304" charset="0"/>
            </a:endParaRPr>
          </a:p>
        </p:txBody>
      </p:sp>
      <p:pic>
        <p:nvPicPr>
          <p:cNvPr id="10" name="图片 9"/>
          <p:cNvPicPr>
            <a:picLocks noChangeAspect="1"/>
          </p:cNvPicPr>
          <p:nvPr/>
        </p:nvPicPr>
        <p:blipFill>
          <a:blip r:embed="rId4"/>
          <a:stretch>
            <a:fillRect/>
          </a:stretch>
        </p:blipFill>
        <p:spPr>
          <a:xfrm>
            <a:off x="5457190" y="4396740"/>
            <a:ext cx="3051810" cy="1574165"/>
          </a:xfrm>
          <a:prstGeom prst="rect">
            <a:avLst/>
          </a:prstGeom>
        </p:spPr>
      </p:pic>
      <p:pic>
        <p:nvPicPr>
          <p:cNvPr id="11" name="图片 10"/>
          <p:cNvPicPr>
            <a:picLocks noChangeAspect="1"/>
          </p:cNvPicPr>
          <p:nvPr/>
        </p:nvPicPr>
        <p:blipFill>
          <a:blip r:embed="rId5"/>
          <a:stretch>
            <a:fillRect/>
          </a:stretch>
        </p:blipFill>
        <p:spPr>
          <a:xfrm>
            <a:off x="8550275" y="4369435"/>
            <a:ext cx="3088640" cy="1574165"/>
          </a:xfrm>
          <a:prstGeom prst="rect">
            <a:avLst/>
          </a:prstGeom>
        </p:spPr>
      </p:pic>
      <p:sp>
        <p:nvSpPr>
          <p:cNvPr id="12" name="文本框 11"/>
          <p:cNvSpPr txBox="1"/>
          <p:nvPr/>
        </p:nvSpPr>
        <p:spPr>
          <a:xfrm>
            <a:off x="6315075" y="6168390"/>
            <a:ext cx="4884420" cy="368300"/>
          </a:xfrm>
          <a:prstGeom prst="rect">
            <a:avLst/>
          </a:prstGeom>
          <a:noFill/>
        </p:spPr>
        <p:txBody>
          <a:bodyPr wrap="square" rtlCol="0" anchor="t">
            <a:spAutoFit/>
          </a:bodyPr>
          <a:p>
            <a:r>
              <a:rPr lang="en-US" altLang="zh-CN">
                <a:latin typeface="Times New Roman Regular" panose="02020503050405090304" charset="0"/>
                <a:cs typeface="Times New Roman Regular" panose="02020503050405090304" charset="0"/>
              </a:rPr>
              <a:t>results of the element-wise combination strategies </a:t>
            </a:r>
            <a:endParaRPr lang="zh-CN" altLang="en-US">
              <a:latin typeface="Times New Roman Regular" panose="02020503050405090304" charset="0"/>
              <a:cs typeface="Times New Roman Regular" panose="02020503050405090304" charset="0"/>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Introduction</a:t>
            </a:r>
            <a:r>
              <a:rPr lang="en-US" altLang="zh-CN">
                <a:latin typeface="Times New Roman Regular" panose="02020503050405090304" charset="0"/>
                <a:cs typeface="Times New Roman Regular" panose="02020503050405090304" charset="0"/>
              </a:rPr>
              <a:t>s &amp; Backgrounds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marL="0" indent="0">
              <a:buNone/>
            </a:pPr>
            <a:r>
              <a:rPr lang="en-US" altLang="zh-CN" sz="2000">
                <a:latin typeface="Times New Roman Regular" panose="02020503050405090304" charset="0"/>
                <a:cs typeface="Times New Roman Regular" panose="02020503050405090304" charset="0"/>
              </a:rPr>
              <a:t>Trustworthiness Dimensions:</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Groundedness: Response should be</a:t>
            </a:r>
            <a:r>
              <a:rPr lang="en-US" altLang="zh-CN" sz="2000">
                <a:latin typeface="Times New Roman Regular" panose="02020503050405090304" charset="0"/>
                <a:cs typeface="Times New Roman Regular" panose="02020503050405090304" charset="0"/>
              </a:rPr>
              <a:t> supported by input or external facts</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Alignment: Response should be aligned with user’s safety policy</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Consistency: Response should be consistent </a:t>
            </a:r>
            <a:r>
              <a:rPr lang="en-US" altLang="zh-CN" sz="2000">
                <a:latin typeface="Times New Roman Regular" panose="02020503050405090304" charset="0"/>
                <a:cs typeface="Times New Roman Regular" panose="02020503050405090304" charset="0"/>
              </a:rPr>
              <a:t>across </a:t>
            </a:r>
            <a:r>
              <a:rPr lang="en-US" altLang="zh-CN" sz="2000">
                <a:latin typeface="Times New Roman Regular" panose="02020503050405090304" charset="0"/>
                <a:cs typeface="Times New Roman Regular" panose="02020503050405090304" charset="0"/>
              </a:rPr>
              <a:t>different phrasing of prompts</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Calibration: Response should be calibrated using uncertainty to reflect </a:t>
            </a:r>
            <a:r>
              <a:rPr lang="en-US" altLang="zh-CN" sz="2000">
                <a:latin typeface="Times New Roman Regular" panose="02020503050405090304" charset="0"/>
                <a:cs typeface="Times New Roman Regular" panose="02020503050405090304" charset="0"/>
              </a:rPr>
              <a:t>confidence</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Interpretability: </a:t>
            </a:r>
            <a:r>
              <a:rPr lang="en-US" altLang="zh-CN" sz="2000">
                <a:latin typeface="Times New Roman Regular" panose="02020503050405090304" charset="0"/>
                <a:cs typeface="Times New Roman Regular" panose="02020503050405090304" charset="0"/>
              </a:rPr>
              <a:t>Response should be explainable to reveal model’s behavior</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Fairness and unbiasedness:  Response should treat all inputs fairly without bias</a:t>
            </a:r>
            <a:endParaRPr lang="en-US" altLang="zh-CN" sz="2000">
              <a:latin typeface="Times New Roman Regular" panose="02020503050405090304" charset="0"/>
              <a:cs typeface="Times New Roman Regular" panose="02020503050405090304" charset="0"/>
            </a:endParaRPr>
          </a:p>
        </p:txBody>
      </p:sp>
      <p:sp>
        <p:nvSpPr>
          <p:cNvPr id="4" name="文本框 3"/>
          <p:cNvSpPr txBox="1"/>
          <p:nvPr/>
        </p:nvSpPr>
        <p:spPr>
          <a:xfrm>
            <a:off x="608330" y="5416550"/>
            <a:ext cx="10969625" cy="1014730"/>
          </a:xfrm>
          <a:prstGeom prst="rect">
            <a:avLst/>
          </a:prstGeom>
        </p:spPr>
        <p:style>
          <a:lnRef idx="3">
            <a:schemeClr val="accent1"/>
          </a:lnRef>
          <a:fillRef idx="0">
            <a:srgbClr val="FFFFFF"/>
          </a:fillRef>
          <a:effectRef idx="0">
            <a:srgbClr val="FFFFFF"/>
          </a:effectRef>
          <a:fontRef idx="minor">
            <a:schemeClr val="tx1"/>
          </a:fontRef>
        </p:style>
        <p:txBody>
          <a:bodyPr wrap="square" rtlCol="0">
            <a:spAutoFit/>
          </a:bodyPr>
          <a:p>
            <a:r>
              <a:rPr lang="en-US" altLang="zh-CN" sz="2000">
                <a:solidFill>
                  <a:schemeClr val="tx1"/>
                </a:solidFill>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rPr>
              <a:t>Groundedness is the most fundamental factor of trustworthiness.</a:t>
            </a:r>
            <a:br>
              <a:rPr lang="en-US" altLang="zh-CN" sz="2000">
                <a:solidFill>
                  <a:schemeClr val="tx1"/>
                </a:solidFill>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rPr>
            </a:br>
            <a:r>
              <a:rPr lang="en-US" altLang="zh-CN" sz="2000">
                <a:solidFill>
                  <a:schemeClr val="tx1"/>
                </a:solidFill>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rPr>
              <a:t>Without groundedness, even a consistent, fair, and well-aligned response might be completely untrue and filled with hallucinations.</a:t>
            </a:r>
            <a:endParaRPr lang="en-US" altLang="zh-CN" sz="2000">
              <a:solidFill>
                <a:schemeClr val="tx1"/>
              </a:solidFill>
              <a:effectLst>
                <a:outerShdw blurRad="38100" dist="19050" dir="2700000" algn="tl" rotWithShape="0">
                  <a:schemeClr val="dk1">
                    <a:alpha val="40000"/>
                    <a:alpha val="40000"/>
                  </a:schemeClr>
                </a:outerShdw>
              </a:effectLst>
              <a:latin typeface="Times New Roman Regular" panose="02020503050405090304" charset="0"/>
              <a:cs typeface="Times New Roman Regular" panose="02020503050405090304" charset="0"/>
            </a:endParaRPr>
          </a:p>
        </p:txBody>
      </p:sp>
      <p:sp>
        <p:nvSpPr>
          <p:cNvPr id="5" name="五角星 4"/>
          <p:cNvSpPr/>
          <p:nvPr/>
        </p:nvSpPr>
        <p:spPr>
          <a:xfrm>
            <a:off x="410210" y="5151755"/>
            <a:ext cx="419735" cy="38163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ldLvl="0" animBg="1"/>
      <p:bldP spid="4" grpId="1"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Conculusions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marL="0" indent="0">
              <a:buNone/>
            </a:pPr>
            <a:r>
              <a:rPr lang="en-US" altLang="zh-CN" sz="2000">
                <a:latin typeface="Times New Roman Regular" panose="02020503050405090304" charset="0"/>
                <a:cs typeface="Times New Roman Regular" panose="02020503050405090304" charset="0"/>
              </a:rPr>
              <a:t>We propose </a:t>
            </a:r>
            <a:r>
              <a:rPr lang="en-US" altLang="zh-CN" sz="2000" b="1">
                <a:solidFill>
                  <a:srgbClr val="FF0000"/>
                </a:solidFill>
                <a:latin typeface="Times New Roman Bold" panose="02020503050405090304" charset="0"/>
                <a:cs typeface="Times New Roman Bold" panose="02020503050405090304" charset="0"/>
              </a:rPr>
              <a:t>Data-</a:t>
            </a:r>
            <a:r>
              <a:rPr lang="en-US" altLang="zh-CN" sz="2000">
                <a:latin typeface="Times New Roman Regular" panose="02020503050405090304" charset="0"/>
                <a:cs typeface="Times New Roman Regular" panose="02020503050405090304" charset="0"/>
              </a:rPr>
              <a:t> and </a:t>
            </a:r>
            <a:r>
              <a:rPr lang="en-US" altLang="zh-CN" sz="2000" b="1">
                <a:solidFill>
                  <a:srgbClr val="FF0000"/>
                </a:solidFill>
                <a:latin typeface="Times New Roman Bold" panose="02020503050405090304" charset="0"/>
                <a:cs typeface="Times New Roman Bold" panose="02020503050405090304" charset="0"/>
              </a:rPr>
              <a:t>Model-aware</a:t>
            </a:r>
            <a:r>
              <a:rPr lang="en-US" altLang="zh-CN" sz="2000">
                <a:latin typeface="Times New Roman Regular" panose="02020503050405090304" charset="0"/>
                <a:cs typeface="Times New Roman Regular" panose="02020503050405090304" charset="0"/>
              </a:rPr>
              <a:t> Direct Preference Optimization (DAMA) to adaptively adjust the model’s learning behavior from two aspects:</a:t>
            </a:r>
            <a:endParaRPr lang="en-US" altLang="zh-CN" sz="2000">
              <a:latin typeface="Times New Roman Regular" panose="02020503050405090304" charset="0"/>
              <a:cs typeface="Times New Roman Regular" panose="02020503050405090304" charset="0"/>
            </a:endParaRPr>
          </a:p>
          <a:p>
            <a:pPr lvl="1">
              <a:buFont typeface="Wingdings" panose="05000000000000000000" charset="0"/>
              <a:buChar char=""/>
            </a:pPr>
            <a:r>
              <a:rPr lang="en-US" altLang="zh-CN" sz="2000">
                <a:latin typeface="Times New Roman Regular" panose="02020503050405090304" charset="0"/>
                <a:cs typeface="Times New Roman Regular" panose="02020503050405090304" charset="0"/>
              </a:rPr>
              <a:t>A </a:t>
            </a:r>
            <a:r>
              <a:rPr lang="en-US" altLang="zh-CN" sz="2000" b="1">
                <a:solidFill>
                  <a:srgbClr val="FF0000"/>
                </a:solidFill>
                <a:latin typeface="Times New Roman Bold" panose="02020503050405090304" charset="0"/>
                <a:cs typeface="Times New Roman Bold" panose="02020503050405090304" charset="0"/>
              </a:rPr>
              <a:t>data-aware strategy</a:t>
            </a:r>
            <a:r>
              <a:rPr lang="en-US" altLang="zh-CN" sz="2000">
                <a:latin typeface="Times New Roman Regular" panose="02020503050405090304" charset="0"/>
                <a:cs typeface="Times New Roman Regular" panose="02020503050405090304" charset="0"/>
              </a:rPr>
              <a:t> is proposed to dynamically adapt by incorporating the data hardness</a:t>
            </a:r>
            <a:endParaRPr lang="en-US" altLang="zh-CN" sz="2000">
              <a:latin typeface="Times New Roman Regular" panose="02020503050405090304" charset="0"/>
              <a:cs typeface="Times New Roman Regular" panose="02020503050405090304" charset="0"/>
            </a:endParaRPr>
          </a:p>
          <a:p>
            <a:pPr lvl="1">
              <a:buFont typeface="Wingdings" panose="05000000000000000000" charset="0"/>
              <a:buChar char=""/>
            </a:pPr>
            <a:r>
              <a:rPr lang="en-US" altLang="zh-CN" sz="2000">
                <a:latin typeface="Times New Roman Regular" panose="02020503050405090304" charset="0"/>
                <a:cs typeface="Times New Roman Regular" panose="02020503050405090304" charset="0"/>
              </a:rPr>
              <a:t>A </a:t>
            </a:r>
            <a:r>
              <a:rPr lang="en-US" altLang="zh-CN" sz="2000" b="1">
                <a:solidFill>
                  <a:srgbClr val="FF0000"/>
                </a:solidFill>
                <a:latin typeface="Times New Roman Bold" panose="02020503050405090304" charset="0"/>
                <a:cs typeface="Times New Roman Bold" panose="02020503050405090304" charset="0"/>
              </a:rPr>
              <a:t>model-aware strategy</a:t>
            </a:r>
            <a:r>
              <a:rPr lang="en-US" altLang="zh-CN" sz="2000">
                <a:latin typeface="Times New Roman Regular" panose="02020503050405090304" charset="0"/>
                <a:cs typeface="Times New Roman Regular" panose="02020503050405090304" charset="0"/>
              </a:rPr>
              <a:t> is introduced to adaptively adjust by integrating the model's real-time responsiveness</a:t>
            </a:r>
            <a:endParaRPr lang="en-US" altLang="zh-CN" sz="2000">
              <a:latin typeface="Times New Roman Regular" panose="02020503050405090304" charset="0"/>
              <a:cs typeface="Times New Roman Regular" panose="02020503050405090304" charset="0"/>
            </a:endParaRPr>
          </a:p>
          <a:p>
            <a:pPr lvl="1">
              <a:buFont typeface="Wingdings" panose="05000000000000000000" charset="0"/>
              <a:buChar char=""/>
            </a:pPr>
            <a:r>
              <a:rPr lang="en-US" altLang="zh-CN" sz="2000">
                <a:latin typeface="Times New Roman Regular" panose="02020503050405090304" charset="0"/>
                <a:cs typeface="Times New Roman Regular" panose="02020503050405090304" charset="0"/>
              </a:rPr>
              <a:t>Extensive experiments on five benchmarks from distinct aspects demonstrate the effectiveness of our method</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Hallucinations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r>
              <a:rPr lang="en-US" altLang="zh-CN" sz="2000">
                <a:latin typeface="Times New Roman Regular" panose="02020503050405090304" charset="0"/>
                <a:cs typeface="Times New Roman Regular" panose="02020503050405090304" charset="0"/>
              </a:rPr>
              <a:t>Factuality hallucination (a.k.a. External hallucination): discrepancy (e.g. contradiction, fabrication) between generated content and verifiable real-world facts</a:t>
            </a:r>
            <a:endParaRPr lang="en-US" altLang="zh-CN" sz="2000">
              <a:latin typeface="Times New Roman Regular" panose="02020503050405090304" charset="0"/>
              <a:cs typeface="Times New Roman Regular" panose="02020503050405090304" charset="0"/>
            </a:endParaRPr>
          </a:p>
          <a:p>
            <a:r>
              <a:rPr lang="en-US" altLang="zh-CN" sz="2000">
                <a:latin typeface="Times New Roman Regular" panose="02020503050405090304" charset="0"/>
                <a:cs typeface="Times New Roman Regular" panose="02020503050405090304" charset="0"/>
              </a:rPr>
              <a:t>Faithfulness hallucination (a.k.a. Intrinsic hallucination):  self-inconsistency (e.g. context, logic) between generated content and user input (e.g. instruction, context)</a:t>
            </a:r>
            <a:endParaRPr lang="en-US" altLang="zh-CN" sz="2000">
              <a:latin typeface="Times New Roman Regular" panose="02020503050405090304" charset="0"/>
              <a:cs typeface="Times New Roman Regular" panose="02020503050405090304" charset="0"/>
            </a:endParaRPr>
          </a:p>
        </p:txBody>
      </p:sp>
      <p:pic>
        <p:nvPicPr>
          <p:cNvPr id="7" name="图片 6" descr="Hallucination Examples"/>
          <p:cNvPicPr>
            <a:picLocks noChangeAspect="1"/>
          </p:cNvPicPr>
          <p:nvPr/>
        </p:nvPicPr>
        <p:blipFill>
          <a:blip r:embed="rId1"/>
          <a:stretch>
            <a:fillRect/>
          </a:stretch>
        </p:blipFill>
        <p:spPr>
          <a:xfrm>
            <a:off x="1160780" y="3301365"/>
            <a:ext cx="9747885" cy="348996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6370" y="608330"/>
            <a:ext cx="4283710" cy="5789295"/>
          </a:xfrm>
        </p:spPr>
        <p:txBody>
          <a:bodyPr>
            <a:normAutofit/>
          </a:bodyPr>
          <a:p>
            <a:r>
              <a:rPr lang="en-US" altLang="zh-CN">
                <a:latin typeface="Times New Roman Regular" panose="02020503050405090304" charset="0"/>
                <a:cs typeface="Times New Roman Regular" panose="02020503050405090304" charset="0"/>
              </a:rPr>
              <a:t>Hallucinations</a:t>
            </a:r>
            <a:br>
              <a:rPr lang="en-US" altLang="zh-CN">
                <a:latin typeface="Times New Roman Regular" panose="02020503050405090304" charset="0"/>
                <a:cs typeface="Times New Roman Regular" panose="02020503050405090304" charset="0"/>
              </a:rPr>
            </a:br>
            <a:r>
              <a:rPr lang="en-US" altLang="zh-CN">
                <a:latin typeface="Times New Roman Regular" panose="02020503050405090304" charset="0"/>
                <a:cs typeface="Times New Roman Regular" panose="02020503050405090304" charset="0"/>
              </a:rPr>
              <a:t>in LLM</a:t>
            </a:r>
            <a:r>
              <a:rPr lang="en-US" altLang="zh-CN" baseline="30000">
                <a:latin typeface="Times New Roman Regular" panose="02020503050405090304" charset="0"/>
                <a:cs typeface="Times New Roman Regular" panose="02020503050405090304" charset="0"/>
              </a:rPr>
              <a:t>[1]</a:t>
            </a:r>
            <a:endParaRPr lang="en-US" altLang="zh-CN" baseline="30000">
              <a:latin typeface="Times New Roman Regular" panose="02020503050405090304" charset="0"/>
              <a:cs typeface="Times New Roman Regular" panose="02020503050405090304" charset="0"/>
            </a:endParaRPr>
          </a:p>
        </p:txBody>
      </p:sp>
      <p:pic>
        <p:nvPicPr>
          <p:cNvPr id="4" name="内容占位符 3" descr="/Users/zacharyguo/Library/Containers/com.kingsoft.wpsoffice.mac/Data/tmp/photoeditapp/20250724233753/temp.pngtemp"/>
          <p:cNvPicPr>
            <a:picLocks noChangeAspect="1"/>
          </p:cNvPicPr>
          <p:nvPr>
            <p:ph idx="1"/>
          </p:nvPr>
        </p:nvPicPr>
        <p:blipFill>
          <a:blip r:embed="rId1"/>
          <a:stretch>
            <a:fillRect/>
          </a:stretch>
        </p:blipFill>
        <p:spPr>
          <a:xfrm>
            <a:off x="4159250" y="0"/>
            <a:ext cx="8115935" cy="6858635"/>
          </a:xfrm>
          <a:prstGeom prst="rect">
            <a:avLst/>
          </a:prstGeom>
        </p:spPr>
      </p:pic>
      <p:sp>
        <p:nvSpPr>
          <p:cNvPr id="5" name="文本框 4"/>
          <p:cNvSpPr txBox="1"/>
          <p:nvPr/>
        </p:nvSpPr>
        <p:spPr>
          <a:xfrm>
            <a:off x="0" y="6490335"/>
            <a:ext cx="6758305" cy="368300"/>
          </a:xfrm>
          <a:prstGeom prst="rect">
            <a:avLst/>
          </a:prstGeom>
          <a:noFill/>
        </p:spPr>
        <p:txBody>
          <a:bodyPr wrap="square" rtlCol="0">
            <a:spAutoFit/>
          </a:bodyPr>
          <a:p>
            <a:r>
              <a:rPr lang="en-US" altLang="zh-CN">
                <a:latin typeface="Times New Roman Regular" panose="02020503050405090304" charset="0"/>
                <a:cs typeface="Times New Roman Regular" panose="02020503050405090304" charset="0"/>
              </a:rPr>
              <a:t>[1] A Survey on Hallucination in Large Language Models</a:t>
            </a:r>
            <a:endParaRPr lang="en-US" altLang="zh-CN">
              <a:latin typeface="Times New Roman Regular" panose="02020503050405090304" charset="0"/>
              <a:cs typeface="Times New Roman Regular" panose="0202050305040509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Hallucinations in LVLM</a:t>
            </a:r>
            <a:r>
              <a:rPr lang="en-US" altLang="zh-CN" baseline="30000">
                <a:latin typeface="Times New Roman Regular" panose="02020503050405090304" charset="0"/>
                <a:cs typeface="Times New Roman Regular" panose="02020503050405090304" charset="0"/>
              </a:rPr>
              <a:t>[2]</a:t>
            </a:r>
            <a:endParaRPr lang="en-US" altLang="zh-CN" baseline="30000">
              <a:latin typeface="Times New Roman Regular" panose="02020503050405090304" charset="0"/>
              <a:cs typeface="Times New Roman Regular" panose="02020503050405090304" charset="0"/>
            </a:endParaRPr>
          </a:p>
        </p:txBody>
      </p:sp>
      <p:pic>
        <p:nvPicPr>
          <p:cNvPr id="4" name="内容占位符 3" descr="Hallucinations in LVLM"/>
          <p:cNvPicPr>
            <a:picLocks noChangeAspect="1"/>
          </p:cNvPicPr>
          <p:nvPr>
            <p:ph idx="1"/>
          </p:nvPr>
        </p:nvPicPr>
        <p:blipFill>
          <a:blip r:embed="rId1"/>
          <a:stretch>
            <a:fillRect/>
          </a:stretch>
        </p:blipFill>
        <p:spPr>
          <a:xfrm>
            <a:off x="1073150" y="1590040"/>
            <a:ext cx="10045700" cy="4759325"/>
          </a:xfrm>
          <a:prstGeom prst="rect">
            <a:avLst/>
          </a:prstGeom>
        </p:spPr>
      </p:pic>
      <p:sp>
        <p:nvSpPr>
          <p:cNvPr id="5" name="文本框 4"/>
          <p:cNvSpPr txBox="1"/>
          <p:nvPr/>
        </p:nvSpPr>
        <p:spPr>
          <a:xfrm>
            <a:off x="73025" y="6489700"/>
            <a:ext cx="7092950" cy="368300"/>
          </a:xfrm>
          <a:prstGeom prst="rect">
            <a:avLst/>
          </a:prstGeom>
          <a:noFill/>
        </p:spPr>
        <p:txBody>
          <a:bodyPr wrap="square" rtlCol="0">
            <a:spAutoFit/>
          </a:bodyPr>
          <a:p>
            <a:r>
              <a:rPr lang="en-US" altLang="zh-CN">
                <a:latin typeface="Times New Roman Regular" panose="02020503050405090304" charset="0"/>
                <a:cs typeface="Times New Roman Regular" panose="02020503050405090304" charset="0"/>
              </a:rPr>
              <a:t>[2] A Survey on Hallucination in Large Vision-Language Models</a:t>
            </a:r>
            <a:endParaRPr lang="en-US" altLang="zh-CN">
              <a:latin typeface="Times New Roman Regular" panose="02020503050405090304" charset="0"/>
              <a:cs typeface="Times New Roman Regular" panose="02020503050405090304" charset="0"/>
            </a:endParaRPr>
          </a:p>
        </p:txBody>
      </p:sp>
      <p:sp>
        <p:nvSpPr>
          <p:cNvPr id="7" name="矩形 6"/>
          <p:cNvSpPr/>
          <p:nvPr/>
        </p:nvSpPr>
        <p:spPr>
          <a:xfrm>
            <a:off x="7207885" y="5323205"/>
            <a:ext cx="2004695" cy="955040"/>
          </a:xfrm>
          <a:prstGeom prst="rect">
            <a:avLst/>
          </a:prstGeom>
          <a:ln w="38100"/>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五角星 8"/>
          <p:cNvSpPr/>
          <p:nvPr/>
        </p:nvSpPr>
        <p:spPr>
          <a:xfrm>
            <a:off x="6997065" y="5063490"/>
            <a:ext cx="401320" cy="36512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7" grpId="1"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08330" y="1313180"/>
            <a:ext cx="11171555" cy="5170170"/>
          </a:xfrm>
          <a:prstGeom prst="rect">
            <a:avLst/>
          </a:prstGeom>
          <a:noFill/>
        </p:spPr>
        <p:txBody>
          <a:bodyPr wrap="square" rtlCol="0">
            <a:noAutofit/>
          </a:bodyPr>
          <a:p>
            <a:pPr marL="228600" indent="-228600" algn="l">
              <a:lnSpc>
                <a:spcPct val="130000"/>
              </a:lnSpc>
              <a:spcBef>
                <a:spcPts val="0"/>
              </a:spcBef>
              <a:spcAft>
                <a:spcPts val="1000"/>
              </a:spcAft>
              <a:buClrTx/>
              <a:buSzTx/>
              <a:buFont typeface="Arial" panose="020B0604020202090204" pitchFamily="34" charset="0"/>
              <a:buChar char="●"/>
            </a:pPr>
            <a:r>
              <a:rPr lang="en-US" altLang="zh-CN" sz="2000" spc="150">
                <a:solidFill>
                  <a:schemeClr val="tx1">
                    <a:lumMod val="65000"/>
                    <a:lumOff val="35000"/>
                  </a:schemeClr>
                </a:solidFill>
                <a:uFillTx/>
                <a:latin typeface="Times New Roman Regular" panose="02020503050405090304" charset="0"/>
                <a:cs typeface="Times New Roman Regular" panose="02020503050405090304" charset="0"/>
              </a:rPr>
              <a:t>Judgement Hallucination: false judgements between generated textual content and factual content of the image, </a:t>
            </a:r>
            <a:r>
              <a:rPr lang="en-US" altLang="zh-CN" sz="2000" b="1" spc="150">
                <a:solidFill>
                  <a:srgbClr val="FF0000"/>
                </a:solidFill>
                <a:uFillTx/>
                <a:latin typeface="Times New Roman Bold" panose="02020503050405090304" charset="0"/>
                <a:cs typeface="Times New Roman Bold" panose="02020503050405090304" charset="0"/>
              </a:rPr>
              <a:t>Easy to detect</a:t>
            </a:r>
            <a:endParaRPr lang="en-US" altLang="zh-CN" sz="2000" b="1" spc="150">
              <a:solidFill>
                <a:srgbClr val="FF0000"/>
              </a:solidFill>
              <a:uFillTx/>
              <a:latin typeface="Times New Roman Bold" panose="02020503050405090304" charset="0"/>
              <a:cs typeface="Times New Roman Bold" panose="02020503050405090304" charset="0"/>
            </a:endParaRPr>
          </a:p>
          <a:p>
            <a:pPr marL="228600" indent="-228600" algn="l">
              <a:lnSpc>
                <a:spcPct val="130000"/>
              </a:lnSpc>
              <a:spcBef>
                <a:spcPts val="0"/>
              </a:spcBef>
              <a:spcAft>
                <a:spcPts val="1000"/>
              </a:spcAft>
              <a:buClrTx/>
              <a:buSzTx/>
              <a:buFont typeface="Arial" panose="020B0604020202090204" pitchFamily="34" charset="0"/>
              <a:buChar char="●"/>
            </a:pPr>
            <a:r>
              <a:rPr lang="en-US" altLang="zh-CN" sz="2000" spc="150">
                <a:solidFill>
                  <a:schemeClr val="tx1">
                    <a:lumMod val="65000"/>
                    <a:lumOff val="35000"/>
                  </a:schemeClr>
                </a:solidFill>
                <a:uFillTx/>
                <a:latin typeface="Times New Roman Regular" panose="02020503050405090304" charset="0"/>
                <a:cs typeface="Times New Roman Regular" panose="02020503050405090304" charset="0"/>
              </a:rPr>
              <a:t>Description Hallucination: inaccuracies in descriptions between generated textual content and factual content of the image, </a:t>
            </a:r>
            <a:r>
              <a:rPr lang="en-US" altLang="zh-CN" sz="2000" b="1" spc="150">
                <a:solidFill>
                  <a:srgbClr val="FF0000"/>
                </a:solidFill>
                <a:uFillTx/>
                <a:latin typeface="Times New Roman Bold" panose="02020503050405090304" charset="0"/>
                <a:cs typeface="Times New Roman Bold" panose="02020503050405090304" charset="0"/>
              </a:rPr>
              <a:t>hard to detect</a:t>
            </a:r>
            <a:endParaRPr lang="en-US" altLang="zh-CN" sz="2000" b="1" spc="150">
              <a:solidFill>
                <a:srgbClr val="FF0000"/>
              </a:solidFill>
              <a:uFillTx/>
              <a:latin typeface="Times New Roman Bold" panose="02020503050405090304" charset="0"/>
              <a:cs typeface="Times New Roman Bold" panose="02020503050405090304" charset="0"/>
            </a:endParaRPr>
          </a:p>
        </p:txBody>
      </p:sp>
      <p:sp>
        <p:nvSpPr>
          <p:cNvPr id="4" name="标题 3"/>
          <p:cNvSpPr>
            <a:spLocks noGrp="1"/>
          </p:cNvSpPr>
          <p:nvPr>
            <p:ph type="title"/>
          </p:nvPr>
        </p:nvSpPr>
        <p:spPr/>
        <p:txBody>
          <a:bodyPr/>
          <a:p>
            <a:r>
              <a:rPr lang="en-US" altLang="zh-CN">
                <a:latin typeface="Times New Roman Regular" panose="02020503050405090304" charset="0"/>
                <a:cs typeface="Times New Roman Regular" panose="02020503050405090304" charset="0"/>
              </a:rPr>
              <a:t>Faithfulness Hallucinations in LVLM</a:t>
            </a:r>
            <a:r>
              <a:rPr lang="en-US" altLang="zh-CN" baseline="30000">
                <a:latin typeface="Times New Roman Regular" panose="02020503050405090304" charset="0"/>
                <a:cs typeface="Times New Roman Regular" panose="02020503050405090304" charset="0"/>
                <a:sym typeface="+mn-ea"/>
              </a:rPr>
              <a:t>[2]</a:t>
            </a:r>
            <a:endParaRPr lang="en-US" altLang="zh-CN">
              <a:latin typeface="Times New Roman Regular" panose="02020503050405090304" charset="0"/>
              <a:cs typeface="Times New Roman Regular" panose="02020503050405090304" charset="0"/>
            </a:endParaRPr>
          </a:p>
        </p:txBody>
      </p:sp>
      <p:pic>
        <p:nvPicPr>
          <p:cNvPr id="5" name="内容占位符 4" descr="Obejct-level Hallucination"/>
          <p:cNvPicPr>
            <a:picLocks noChangeAspect="1"/>
          </p:cNvPicPr>
          <p:nvPr>
            <p:ph idx="1"/>
          </p:nvPr>
        </p:nvPicPr>
        <p:blipFill>
          <a:blip r:embed="rId1"/>
          <a:stretch>
            <a:fillRect/>
          </a:stretch>
        </p:blipFill>
        <p:spPr>
          <a:xfrm>
            <a:off x="704215" y="3422015"/>
            <a:ext cx="5065395" cy="2446655"/>
          </a:xfrm>
          <a:prstGeom prst="rect">
            <a:avLst/>
          </a:prstGeom>
        </p:spPr>
      </p:pic>
      <p:pic>
        <p:nvPicPr>
          <p:cNvPr id="6" name="图片 5" descr="Attribute-level Hallucination"/>
          <p:cNvPicPr>
            <a:picLocks noChangeAspect="1"/>
          </p:cNvPicPr>
          <p:nvPr/>
        </p:nvPicPr>
        <p:blipFill>
          <a:blip r:embed="rId2"/>
          <a:stretch>
            <a:fillRect/>
          </a:stretch>
        </p:blipFill>
        <p:spPr>
          <a:xfrm>
            <a:off x="5769610" y="4210685"/>
            <a:ext cx="6009640" cy="1673860"/>
          </a:xfrm>
          <a:prstGeom prst="rect">
            <a:avLst/>
          </a:prstGeom>
        </p:spPr>
      </p:pic>
      <p:sp>
        <p:nvSpPr>
          <p:cNvPr id="9" name="文本框 8"/>
          <p:cNvSpPr txBox="1"/>
          <p:nvPr/>
        </p:nvSpPr>
        <p:spPr>
          <a:xfrm>
            <a:off x="0" y="6483350"/>
            <a:ext cx="6457950" cy="368300"/>
          </a:xfrm>
          <a:prstGeom prst="rect">
            <a:avLst/>
          </a:prstGeom>
          <a:noFill/>
        </p:spPr>
        <p:txBody>
          <a:bodyPr wrap="square" rtlCol="0" anchor="t">
            <a:spAutoFit/>
          </a:bodyPr>
          <a:p>
            <a:r>
              <a:rPr lang="en-US" altLang="zh-CN">
                <a:latin typeface="Times New Roman Regular" panose="02020503050405090304" charset="0"/>
                <a:cs typeface="Times New Roman Regular" panose="02020503050405090304" charset="0"/>
                <a:sym typeface="+mn-ea"/>
              </a:rPr>
              <a:t>[2] A Survey on Hallucination in Large Vision-Language Models</a:t>
            </a:r>
            <a:endParaRPr lang="en-US" altLang="zh-CN">
              <a:latin typeface="Times New Roman Regular" panose="02020503050405090304" charset="0"/>
              <a:cs typeface="Times New Roman Regular" panose="02020503050405090304" charset="0"/>
              <a:sym typeface="+mn-ea"/>
            </a:endParaRPr>
          </a:p>
        </p:txBody>
      </p:sp>
      <p:sp>
        <p:nvSpPr>
          <p:cNvPr id="10" name="文本框 9"/>
          <p:cNvSpPr txBox="1"/>
          <p:nvPr/>
        </p:nvSpPr>
        <p:spPr>
          <a:xfrm>
            <a:off x="6370955" y="3429000"/>
            <a:ext cx="4064000" cy="398780"/>
          </a:xfrm>
          <a:prstGeom prst="rect">
            <a:avLst/>
          </a:prstGeom>
          <a:noFill/>
        </p:spPr>
        <p:txBody>
          <a:bodyPr wrap="square" rtlCol="0">
            <a:spAutoFit/>
          </a:bodyPr>
          <a:p>
            <a:r>
              <a:rPr lang="en-US" altLang="zh-CN" sz="2000">
                <a:latin typeface="Times New Roman Regular" panose="02020503050405090304" charset="0"/>
                <a:cs typeface="Times New Roman Regular" panose="02020503050405090304" charset="0"/>
              </a:rPr>
              <a:t>Image context</a:t>
            </a:r>
            <a:endParaRPr lang="en-US" altLang="zh-CN" sz="2000">
              <a:latin typeface="Times New Roman Regular" panose="02020503050405090304" charset="0"/>
              <a:cs typeface="Times New Roman Regular" panose="02020503050405090304" charset="0"/>
            </a:endParaRPr>
          </a:p>
        </p:txBody>
      </p:sp>
      <p:sp>
        <p:nvSpPr>
          <p:cNvPr id="11" name="文本框 10"/>
          <p:cNvSpPr txBox="1"/>
          <p:nvPr/>
        </p:nvSpPr>
        <p:spPr>
          <a:xfrm>
            <a:off x="5848350" y="3759200"/>
            <a:ext cx="4064000" cy="368300"/>
          </a:xfrm>
          <a:prstGeom prst="rect">
            <a:avLst/>
          </a:prstGeom>
          <a:noFill/>
        </p:spPr>
        <p:txBody>
          <a:bodyPr wrap="square" rtlCol="0">
            <a:spAutoFit/>
          </a:bodyPr>
          <a:p>
            <a:r>
              <a:rPr lang="en-US" altLang="zh-CN">
                <a:solidFill>
                  <a:srgbClr val="00B050"/>
                </a:solidFill>
                <a:latin typeface="Times New Roman Regular" panose="02020503050405090304" charset="0"/>
                <a:cs typeface="Times New Roman Regular" panose="02020503050405090304" charset="0"/>
                <a:sym typeface="+mn-ea"/>
              </a:rPr>
              <a:t>Obejct-level</a:t>
            </a:r>
            <a:r>
              <a:rPr lang="en-US" altLang="zh-CN">
                <a:latin typeface="Times New Roman Regular" panose="02020503050405090304" charset="0"/>
                <a:cs typeface="Times New Roman Regular" panose="02020503050405090304" charset="0"/>
                <a:sym typeface="+mn-ea"/>
              </a:rPr>
              <a:t>  </a:t>
            </a:r>
            <a:r>
              <a:rPr lang="en-US" altLang="zh-CN">
                <a:solidFill>
                  <a:srgbClr val="FC2D9C"/>
                </a:solidFill>
                <a:latin typeface="Times New Roman Regular" panose="02020503050405090304" charset="0"/>
                <a:cs typeface="Times New Roman Regular" panose="02020503050405090304" charset="0"/>
                <a:sym typeface="+mn-ea"/>
              </a:rPr>
              <a:t>Attribute-level</a:t>
            </a:r>
            <a:endParaRPr lang="zh-CN" altLang="en-US"/>
          </a:p>
        </p:txBody>
      </p:sp>
      <p:sp>
        <p:nvSpPr>
          <p:cNvPr id="14" name="圆角矩形 13"/>
          <p:cNvSpPr/>
          <p:nvPr/>
        </p:nvSpPr>
        <p:spPr>
          <a:xfrm>
            <a:off x="5791200" y="3422015"/>
            <a:ext cx="2829560" cy="705485"/>
          </a:xfrm>
          <a:prstGeom prst="roundRect">
            <a:avLst/>
          </a:prstGeom>
          <a:ln>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圆角矩形 14"/>
          <p:cNvSpPr/>
          <p:nvPr/>
        </p:nvSpPr>
        <p:spPr>
          <a:xfrm>
            <a:off x="8766810" y="3422650"/>
            <a:ext cx="3011805" cy="704850"/>
          </a:xfrm>
          <a:prstGeom prst="roundRect">
            <a:avLst/>
          </a:prstGeom>
          <a:ln>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9401175" y="3759200"/>
            <a:ext cx="4064000" cy="368300"/>
          </a:xfrm>
          <a:prstGeom prst="rect">
            <a:avLst/>
          </a:prstGeom>
          <a:noFill/>
        </p:spPr>
        <p:txBody>
          <a:bodyPr wrap="square" rtlCol="0">
            <a:spAutoFit/>
          </a:bodyPr>
          <a:p>
            <a:r>
              <a:rPr lang="en-US" altLang="zh-CN">
                <a:solidFill>
                  <a:srgbClr val="00B0F0"/>
                </a:solidFill>
                <a:latin typeface="Times New Roman Regular" panose="02020503050405090304" charset="0"/>
                <a:cs typeface="Times New Roman Regular" panose="02020503050405090304" charset="0"/>
              </a:rPr>
              <a:t>Relationship-level</a:t>
            </a:r>
            <a:endParaRPr lang="en-US" altLang="zh-CN">
              <a:solidFill>
                <a:srgbClr val="00B0F0"/>
              </a:solidFill>
              <a:latin typeface="Times New Roman Regular" panose="02020503050405090304" charset="0"/>
              <a:cs typeface="Times New Roman Regular" panose="02020503050405090304" charset="0"/>
            </a:endParaRPr>
          </a:p>
        </p:txBody>
      </p:sp>
      <p:sp>
        <p:nvSpPr>
          <p:cNvPr id="12" name="文本框 11"/>
          <p:cNvSpPr txBox="1"/>
          <p:nvPr/>
        </p:nvSpPr>
        <p:spPr>
          <a:xfrm>
            <a:off x="9589135" y="3429000"/>
            <a:ext cx="4064000" cy="398780"/>
          </a:xfrm>
          <a:prstGeom prst="rect">
            <a:avLst/>
          </a:prstGeom>
          <a:noFill/>
        </p:spPr>
        <p:txBody>
          <a:bodyPr wrap="square" rtlCol="0">
            <a:spAutoFit/>
          </a:bodyPr>
          <a:p>
            <a:r>
              <a:rPr lang="en-US" altLang="zh-CN" sz="2000">
                <a:latin typeface="Times New Roman Regular" panose="02020503050405090304" charset="0"/>
                <a:cs typeface="Times New Roman Regular" panose="02020503050405090304" charset="0"/>
              </a:rPr>
              <a:t>Image logic</a:t>
            </a:r>
            <a:endParaRPr lang="en-US" altLang="zh-CN" sz="2000">
              <a:latin typeface="Times New Roman Regular" panose="02020503050405090304" charset="0"/>
              <a:cs typeface="Times New Roman Regular" panose="02020503050405090304" charset="0"/>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Motivations &amp; Challenges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r>
              <a:rPr lang="en-US" altLang="zh-CN" sz="2000" b="1" u="sng">
                <a:solidFill>
                  <a:srgbClr val="FF0000"/>
                </a:solidFill>
                <a:latin typeface="Times New Roman Bold" panose="02020503050405090304" charset="0"/>
                <a:cs typeface="Times New Roman Bold" panose="02020503050405090304" charset="0"/>
              </a:rPr>
              <a:t>Imbalanced responsiveness</a:t>
            </a:r>
            <a:r>
              <a:rPr lang="en-US" altLang="zh-CN" sz="2000">
                <a:latin typeface="Times New Roman Regular" panose="02020503050405090304" charset="0"/>
                <a:cs typeface="Times New Roman Regular" panose="02020503050405090304" charset="0"/>
              </a:rPr>
              <a:t> in handling data with </a:t>
            </a:r>
            <a:r>
              <a:rPr lang="en-US" altLang="zh-CN" sz="2000" b="1">
                <a:solidFill>
                  <a:srgbClr val="FF0000"/>
                </a:solidFill>
                <a:latin typeface="Times New Roman Bold" panose="02020503050405090304" charset="0"/>
                <a:cs typeface="Times New Roman Bold" panose="02020503050405090304" charset="0"/>
              </a:rPr>
              <a:t>varying hardness</a:t>
            </a:r>
            <a:r>
              <a:rPr lang="en-US" altLang="zh-CN" sz="2000">
                <a:latin typeface="Times New Roman Regular" panose="02020503050405090304" charset="0"/>
                <a:cs typeface="Times New Roman Regular" panose="02020503050405090304" charset="0"/>
              </a:rPr>
              <a:t> during the optimization process</a:t>
            </a:r>
            <a:endParaRPr lang="en-US" altLang="zh-CN" sz="2000">
              <a:latin typeface="Times New Roman Regular" panose="02020503050405090304" charset="0"/>
              <a:cs typeface="Times New Roman Regular" panose="02020503050405090304" charset="0"/>
            </a:endParaRPr>
          </a:p>
          <a:p>
            <a:pPr marL="0" indent="457200">
              <a:buNone/>
            </a:pPr>
            <a:r>
              <a:rPr lang="en-US" altLang="zh-CN" sz="2000">
                <a:latin typeface="Times New Roman Regular" panose="02020503050405090304" charset="0"/>
                <a:cs typeface="Times New Roman Regular" panose="02020503050405090304" charset="0"/>
              </a:rPr>
              <a:t>“Easy-to-distinguish” data: </a:t>
            </a:r>
            <a:endParaRPr lang="en-US" altLang="zh-CN" sz="2000">
              <a:latin typeface="Times New Roman Regular" panose="02020503050405090304" charset="0"/>
              <a:cs typeface="Times New Roman Regular" panose="02020503050405090304" charset="0"/>
            </a:endParaRPr>
          </a:p>
          <a:p>
            <a:pPr marL="800100" lvl="1" indent="-342900">
              <a:buFont typeface="Wingdings" panose="05000000000000000000" charset="0"/>
              <a:buChar char=""/>
            </a:pPr>
            <a:r>
              <a:rPr lang="en-US" altLang="zh-CN" sz="1775">
                <a:latin typeface="Times New Roman Regular" panose="02020503050405090304" charset="0"/>
                <a:cs typeface="Times New Roman Regular" panose="02020503050405090304" charset="0"/>
              </a:rPr>
              <a:t>Large Image-Text similarity score gap</a:t>
            </a:r>
            <a:endParaRPr lang="en-US" altLang="zh-CN" sz="1775">
              <a:latin typeface="Times New Roman Regular" panose="02020503050405090304" charset="0"/>
              <a:cs typeface="Times New Roman Regular" panose="02020503050405090304" charset="0"/>
            </a:endParaRPr>
          </a:p>
          <a:p>
            <a:pPr marL="800100" lvl="1" indent="-342900">
              <a:buFont typeface="Wingdings" panose="05000000000000000000" charset="0"/>
              <a:buChar char=""/>
            </a:pPr>
            <a:r>
              <a:rPr lang="en-US" altLang="zh-CN" sz="1775" b="1">
                <a:solidFill>
                  <a:srgbClr val="FF0000"/>
                </a:solidFill>
                <a:latin typeface="Times New Roman Bold" panose="02020503050405090304" charset="0"/>
                <a:cs typeface="Times New Roman Bold" panose="02020503050405090304" charset="0"/>
              </a:rPr>
              <a:t>Amplified</a:t>
            </a:r>
            <a:r>
              <a:rPr lang="en-US" altLang="zh-CN" sz="1775">
                <a:latin typeface="Times New Roman Regular" panose="02020503050405090304" charset="0"/>
                <a:cs typeface="Times New Roman Regular" panose="02020503050405090304" charset="0"/>
              </a:rPr>
              <a:t> reward gap</a:t>
            </a:r>
            <a:r>
              <a:rPr lang="en-US" altLang="zh-CN" sz="1775">
                <a:latin typeface="Times New Roman Regular" panose="02020503050405090304" charset="0"/>
                <a:cs typeface="Times New Roman Regular" panose="02020503050405090304" charset="0"/>
                <a:sym typeface="+mn-ea"/>
              </a:rPr>
              <a:t>→</a:t>
            </a:r>
            <a:r>
              <a:rPr lang="en-US" altLang="zh-CN" sz="1775" b="1">
                <a:solidFill>
                  <a:srgbClr val="FF0000"/>
                </a:solidFill>
                <a:latin typeface="Times New Roman Bold" panose="02020503050405090304" charset="0"/>
                <a:cs typeface="Times New Roman Bold" panose="02020503050405090304" charset="0"/>
                <a:sym typeface="+mn-ea"/>
              </a:rPr>
              <a:t>Stronger</a:t>
            </a:r>
            <a:r>
              <a:rPr lang="en-US" altLang="zh-CN" sz="1775">
                <a:latin typeface="Times New Roman Regular" panose="02020503050405090304" charset="0"/>
                <a:cs typeface="Times New Roman Regular" panose="02020503050405090304" charset="0"/>
                <a:sym typeface="+mn-ea"/>
              </a:rPr>
              <a:t> alignment</a:t>
            </a:r>
            <a:endParaRPr lang="en-US" altLang="zh-CN" sz="1775">
              <a:latin typeface="Times New Roman Regular" panose="02020503050405090304" charset="0"/>
              <a:cs typeface="Times New Roman Regular" panose="02020503050405090304" charset="0"/>
              <a:sym typeface="+mn-ea"/>
            </a:endParaRPr>
          </a:p>
          <a:p>
            <a:pPr marL="457200" lvl="1" indent="0">
              <a:buFont typeface="Wingdings" panose="05000000000000000000" charset="0"/>
              <a:buNone/>
            </a:pPr>
            <a:r>
              <a:rPr lang="en-US" altLang="zh-CN" sz="2000">
                <a:latin typeface="Times New Roman Regular" panose="02020503050405090304" charset="0"/>
                <a:cs typeface="Times New Roman Regular" panose="02020503050405090304" charset="0"/>
              </a:rPr>
              <a:t>“Hard-to-distinguish” data:</a:t>
            </a:r>
            <a:endParaRPr lang="en-US" altLang="zh-CN" sz="2000">
              <a:latin typeface="Times New Roman Regular" panose="02020503050405090304" charset="0"/>
              <a:cs typeface="Times New Roman Regular" panose="02020503050405090304" charset="0"/>
            </a:endParaRPr>
          </a:p>
          <a:p>
            <a:pPr lvl="1">
              <a:buFont typeface="Wingdings" panose="05000000000000000000" charset="0"/>
              <a:buChar char=""/>
            </a:pPr>
            <a:r>
              <a:rPr lang="en-US" altLang="zh-CN" sz="1775">
                <a:latin typeface="Times New Roman Regular" panose="02020503050405090304" charset="0"/>
                <a:cs typeface="Times New Roman Regular" panose="02020503050405090304" charset="0"/>
              </a:rPr>
              <a:t>Small Image-Text similarity score gap</a:t>
            </a:r>
            <a:endParaRPr lang="en-US" altLang="zh-CN" sz="1775">
              <a:latin typeface="Times New Roman Regular" panose="02020503050405090304" charset="0"/>
              <a:cs typeface="Times New Roman Regular" panose="02020503050405090304" charset="0"/>
            </a:endParaRPr>
          </a:p>
          <a:p>
            <a:pPr lvl="1">
              <a:buFont typeface="Wingdings" panose="05000000000000000000" charset="0"/>
              <a:buChar char=""/>
            </a:pPr>
            <a:r>
              <a:rPr lang="en-US" altLang="zh-CN" sz="1775" b="1">
                <a:solidFill>
                  <a:srgbClr val="FF0000"/>
                </a:solidFill>
                <a:latin typeface="Times New Roman Bold" panose="02020503050405090304" charset="0"/>
                <a:cs typeface="Times New Roman Bold" panose="02020503050405090304" charset="0"/>
                <a:sym typeface="+mn-ea"/>
              </a:rPr>
              <a:t>Stagnated</a:t>
            </a:r>
            <a:r>
              <a:rPr lang="en-US" altLang="zh-CN" sz="1775">
                <a:latin typeface="Times New Roman Regular" panose="02020503050405090304" charset="0"/>
                <a:cs typeface="Times New Roman Regular" panose="02020503050405090304" charset="0"/>
                <a:sym typeface="+mn-ea"/>
              </a:rPr>
              <a:t> reward gap→</a:t>
            </a:r>
            <a:r>
              <a:rPr lang="en-US" altLang="zh-CN" sz="1775" b="1">
                <a:solidFill>
                  <a:srgbClr val="FF0000"/>
                </a:solidFill>
                <a:latin typeface="Times New Roman Bold" panose="02020503050405090304" charset="0"/>
                <a:cs typeface="Times New Roman Bold" panose="02020503050405090304" charset="0"/>
                <a:sym typeface="+mn-ea"/>
              </a:rPr>
              <a:t>Weaker</a:t>
            </a:r>
            <a:r>
              <a:rPr lang="en-US" altLang="zh-CN" sz="1775">
                <a:latin typeface="Times New Roman Regular" panose="02020503050405090304" charset="0"/>
                <a:cs typeface="Times New Roman Regular" panose="02020503050405090304" charset="0"/>
                <a:sym typeface="+mn-ea"/>
              </a:rPr>
              <a:t> alignment</a:t>
            </a:r>
            <a:endParaRPr lang="en-US" altLang="zh-CN" sz="1775">
              <a:latin typeface="Times New Roman Regular" panose="02020503050405090304" charset="0"/>
              <a:cs typeface="Times New Roman Regular" panose="02020503050405090304" charset="0"/>
            </a:endParaRPr>
          </a:p>
          <a:p>
            <a:pPr>
              <a:buFont typeface="Wingdings" panose="05000000000000000000" charset="0"/>
              <a:buChar char=""/>
            </a:pPr>
            <a:endParaRPr lang="en-US" altLang="zh-CN" sz="2000">
              <a:latin typeface="Times New Roman Regular" panose="02020503050405090304" charset="0"/>
              <a:cs typeface="Times New Roman Regular" panose="02020503050405090304" charset="0"/>
            </a:endParaRPr>
          </a:p>
        </p:txBody>
      </p:sp>
      <p:pic>
        <p:nvPicPr>
          <p:cNvPr id="4" name="图片 3" descr="截屏2025-07-25 下午12.15.04"/>
          <p:cNvPicPr>
            <a:picLocks noChangeAspect="1"/>
          </p:cNvPicPr>
          <p:nvPr/>
        </p:nvPicPr>
        <p:blipFill>
          <a:blip r:embed="rId1"/>
          <a:stretch>
            <a:fillRect/>
          </a:stretch>
        </p:blipFill>
        <p:spPr>
          <a:xfrm>
            <a:off x="6649085" y="2070735"/>
            <a:ext cx="4517390" cy="4057015"/>
          </a:xfrm>
          <a:prstGeom prst="rect">
            <a:avLst/>
          </a:prstGeom>
        </p:spPr>
      </p:pic>
      <p:sp>
        <p:nvSpPr>
          <p:cNvPr id="6" name="圆角矩形 5"/>
          <p:cNvSpPr/>
          <p:nvPr/>
        </p:nvSpPr>
        <p:spPr>
          <a:xfrm>
            <a:off x="1772920" y="5608320"/>
            <a:ext cx="3054985" cy="82550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sz="2000">
                <a:latin typeface="Times New Roman Regular" panose="02020503050405090304" charset="0"/>
                <a:cs typeface="Times New Roman Regular" panose="02020503050405090304" charset="0"/>
              </a:rPr>
              <a:t>“rich-get-richer” dynamic</a:t>
            </a:r>
            <a:r>
              <a:rPr lang="en-US" altLang="zh-CN" sz="2000" baseline="30000">
                <a:latin typeface="Times New Roman Regular" panose="02020503050405090304" charset="0"/>
                <a:cs typeface="Times New Roman Regular" panose="02020503050405090304" charset="0"/>
              </a:rPr>
              <a:t>[3]</a:t>
            </a:r>
            <a:endParaRPr lang="en-US" altLang="zh-CN" sz="2000" baseline="30000">
              <a:latin typeface="Times New Roman Regular" panose="02020503050405090304" charset="0"/>
              <a:cs typeface="Times New Roman Regular" panose="02020503050405090304" charset="0"/>
            </a:endParaRPr>
          </a:p>
        </p:txBody>
      </p:sp>
      <p:sp>
        <p:nvSpPr>
          <p:cNvPr id="7" name="右箭头 6"/>
          <p:cNvSpPr/>
          <p:nvPr/>
        </p:nvSpPr>
        <p:spPr>
          <a:xfrm rot="5400000">
            <a:off x="3024505" y="5081270"/>
            <a:ext cx="579755" cy="372745"/>
          </a:xfrm>
          <a:prstGeom prst="righ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0" y="6529705"/>
            <a:ext cx="9240520" cy="337185"/>
          </a:xfrm>
          <a:prstGeom prst="rect">
            <a:avLst/>
          </a:prstGeom>
          <a:noFill/>
        </p:spPr>
        <p:txBody>
          <a:bodyPr wrap="square" rtlCol="0">
            <a:spAutoFit/>
          </a:bodyPr>
          <a:p>
            <a:r>
              <a:rPr lang="en-US" altLang="zh-CN" sz="1600">
                <a:latin typeface="Times New Roman Regular" panose="02020503050405090304" charset="0"/>
                <a:cs typeface="Times New Roman Regular" panose="02020503050405090304" charset="0"/>
                <a:sym typeface="+mn-ea"/>
              </a:rPr>
              <a:t>[3]“rich-get-richer” dynamic  (a.k.a Matthew Effect): </a:t>
            </a:r>
            <a:r>
              <a:rPr lang="en-US" altLang="zh-CN" sz="1600">
                <a:latin typeface="Times New Roman Regular" panose="02020503050405090304" charset="0"/>
                <a:cs typeface="Times New Roman Regular" panose="02020503050405090304" charset="0"/>
              </a:rPr>
              <a:t>strong responses get stronger and weak ones get weaker</a:t>
            </a:r>
            <a:endParaRPr lang="en-US" altLang="zh-CN" sz="1600">
              <a:latin typeface="Times New Roman Regular" panose="02020503050405090304" charset="0"/>
              <a:cs typeface="Times New Roman Regular" panose="0202050305040509030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P spid="7" grpId="0" animBg="1"/>
      <p:bldP spid="10" grpId="1"/>
      <p:bldP spid="6" grpId="1"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Methods: Curriculum Learning</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normAutofit lnSpcReduction="20000"/>
          </a:bodyPr>
          <a:p>
            <a:pPr marL="0" indent="0">
              <a:buNone/>
            </a:pPr>
            <a:r>
              <a:rPr lang="en-US" altLang="zh-CN" sz="2400" b="1">
                <a:solidFill>
                  <a:schemeClr val="tx1"/>
                </a:solidFill>
                <a:latin typeface="Times New Roman Bold" panose="02020503050405090304" charset="0"/>
                <a:cs typeface="Times New Roman Bold" panose="02020503050405090304" charset="0"/>
              </a:rPr>
              <a:t>Formulation: </a:t>
            </a:r>
            <a:r>
              <a:rPr lang="en-US" altLang="zh-CN" sz="2400" b="1">
                <a:solidFill>
                  <a:schemeClr val="accent1"/>
                </a:solidFill>
                <a:latin typeface="Times New Roman Bold" panose="02020503050405090304" charset="0"/>
                <a:cs typeface="Times New Roman Bold" panose="02020503050405090304" charset="0"/>
              </a:rPr>
              <a:t>Hardness </a:t>
            </a:r>
            <a:r>
              <a:rPr lang="en-US" altLang="zh-CN" sz="2400" b="1">
                <a:solidFill>
                  <a:schemeClr val="tx1"/>
                </a:solidFill>
                <a:latin typeface="Times New Roman Bold" panose="02020503050405090304" charset="0"/>
                <a:cs typeface="Times New Roman Bold" panose="02020503050405090304" charset="0"/>
              </a:rPr>
              <a:t>Quantification</a:t>
            </a:r>
            <a:endParaRPr lang="en-US" altLang="zh-CN" sz="2400" b="1">
              <a:solidFill>
                <a:schemeClr val="accent1"/>
              </a:solidFill>
              <a:latin typeface="Times New Roman Bold" panose="02020503050405090304" charset="0"/>
              <a:cs typeface="Times New Roman Bold" panose="02020503050405090304" charset="0"/>
            </a:endParaRPr>
          </a:p>
          <a:p>
            <a:r>
              <a:rPr lang="en-US" altLang="zh-CN" sz="2000" b="1">
                <a:solidFill>
                  <a:srgbClr val="FF0000"/>
                </a:solidFill>
                <a:latin typeface="Times New Roman Bold" panose="02020503050405090304" charset="0"/>
                <a:cs typeface="Times New Roman Bold" panose="02020503050405090304" charset="0"/>
              </a:rPr>
              <a:t>Data-aware</a:t>
            </a:r>
            <a:r>
              <a:rPr lang="en-US" altLang="zh-CN" sz="2000">
                <a:latin typeface="Times New Roman Regular" panose="02020503050405090304" charset="0"/>
                <a:cs typeface="Times New Roman Regular" panose="02020503050405090304" charset="0"/>
              </a:rPr>
              <a:t> Preference Optimization:  </a:t>
            </a:r>
            <a:r>
              <a:rPr lang="en-US" altLang="zh-CN" sz="2000" b="1">
                <a:solidFill>
                  <a:srgbClr val="0070C0"/>
                </a:solidFill>
                <a:latin typeface="Times New Roman Bold" panose="02020503050405090304" charset="0"/>
                <a:cs typeface="Times New Roman Bold" panose="02020503050405090304" charset="0"/>
              </a:rPr>
              <a:t>CLIP-based Image-Text Score Gap</a:t>
            </a:r>
            <a:r>
              <a:rPr lang="en-US" altLang="zh-CN" sz="2000">
                <a:latin typeface="Times New Roman Regular" panose="02020503050405090304" charset="0"/>
                <a:cs typeface="Times New Roman Regular" panose="02020503050405090304" charset="0"/>
              </a:rPr>
              <a:t>	</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(1) Split into atom claims</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(2) Calculate CLIP-score between the image and the atom claims</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(3) Normalize the combined CLIP-score using the softmax function</a:t>
            </a:r>
            <a:endParaRPr lang="en-US" altLang="zh-CN" sz="2000">
              <a:latin typeface="Times New Roman Regular" panose="02020503050405090304" charset="0"/>
              <a:cs typeface="Times New Roman Regular" panose="02020503050405090304" charset="0"/>
            </a:endParaRPr>
          </a:p>
          <a:p>
            <a:pPr marL="342900" indent="-342900">
              <a:buFont typeface="Wingdings" panose="05000000000000000000" charset="0"/>
              <a:buChar char=""/>
            </a:pPr>
            <a:r>
              <a:rPr lang="en-US" altLang="zh-CN" sz="2000">
                <a:latin typeface="Times New Roman Regular" panose="02020503050405090304" charset="0"/>
                <a:cs typeface="Times New Roman Regular" panose="02020503050405090304" charset="0"/>
              </a:rPr>
              <a:t>(4) Caculate CLIP-score gap between preferred and rejected responses </a:t>
            </a:r>
            <a:endParaRPr lang="en-US" altLang="zh-CN" sz="2000">
              <a:latin typeface="Times New Roman Regular" panose="02020503050405090304" charset="0"/>
              <a:cs typeface="Times New Roman Regular" panose="02020503050405090304" charset="0"/>
            </a:endParaRPr>
          </a:p>
          <a:p>
            <a:r>
              <a:rPr lang="en-US" altLang="zh-CN" sz="2000" b="1">
                <a:solidFill>
                  <a:srgbClr val="FF0000"/>
                </a:solidFill>
                <a:latin typeface="Times New Roman Bold" panose="02020503050405090304" charset="0"/>
                <a:cs typeface="Times New Roman Bold" panose="02020503050405090304" charset="0"/>
              </a:rPr>
              <a:t>Model-aware</a:t>
            </a:r>
            <a:r>
              <a:rPr lang="en-US" altLang="zh-CN" sz="2000">
                <a:latin typeface="Times New Roman Regular" panose="02020503050405090304" charset="0"/>
                <a:cs typeface="Times New Roman Regular" panose="02020503050405090304" charset="0"/>
              </a:rPr>
              <a:t> Preference Optimization: </a:t>
            </a:r>
            <a:r>
              <a:rPr lang="en-US" altLang="zh-CN" sz="2000" b="1">
                <a:solidFill>
                  <a:srgbClr val="0070C0"/>
                </a:solidFill>
                <a:latin typeface="Times New Roman Bold" panose="02020503050405090304" charset="0"/>
                <a:cs typeface="Times New Roman Bold" panose="02020503050405090304" charset="0"/>
              </a:rPr>
              <a:t>Implicit Reward Gap</a:t>
            </a:r>
            <a:endParaRPr lang="en-US" altLang="zh-CN" sz="2000">
              <a:solidFill>
                <a:srgbClr val="0070C0"/>
              </a:solidFill>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(1) Calculate implicit reward gap bwteen the preferred and rejected responses</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(2) Normalize the implicit reward gap using an estimated mean</a:t>
            </a:r>
            <a:endParaRPr lang="en-US" altLang="zh-CN" sz="2000">
              <a:latin typeface="Times New Roman Regular" panose="02020503050405090304" charset="0"/>
              <a:cs typeface="Times New Roman Regular" panose="02020503050405090304" charset="0"/>
            </a:endParaRPr>
          </a:p>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(3) Filter out sensitive outliers of instances using a mask vector </a:t>
            </a:r>
            <a:endParaRPr lang="en-US" altLang="zh-CN" sz="2000">
              <a:latin typeface="Times New Roman Regular" panose="02020503050405090304" charset="0"/>
              <a:cs typeface="Times New Roman Regular" panose="02020503050405090304" charset="0"/>
            </a:endParaRPr>
          </a:p>
        </p:txBody>
      </p:sp>
      <p:sp>
        <p:nvSpPr>
          <p:cNvPr id="7" name="矩形 6"/>
          <p:cNvSpPr/>
          <p:nvPr/>
        </p:nvSpPr>
        <p:spPr>
          <a:xfrm>
            <a:off x="607695" y="2077720"/>
            <a:ext cx="10064750" cy="215773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五角星 7"/>
          <p:cNvSpPr/>
          <p:nvPr/>
        </p:nvSpPr>
        <p:spPr>
          <a:xfrm>
            <a:off x="410210" y="1830070"/>
            <a:ext cx="419735" cy="38163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7" grpId="1"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latin typeface="Times New Roman Bold" panose="02020503050405090304" charset="0"/>
                <a:cs typeface="Times New Roman Bold" panose="02020503050405090304" charset="0"/>
                <a:sym typeface="+mn-ea"/>
              </a:rPr>
              <a:t>Data-aware</a:t>
            </a:r>
            <a:r>
              <a:rPr lang="en-US" altLang="zh-CN">
                <a:latin typeface="Times New Roman Regular" panose="02020503050405090304" charset="0"/>
                <a:cs typeface="Times New Roman Regular" panose="02020503050405090304" charset="0"/>
                <a:sym typeface="+mn-ea"/>
              </a:rPr>
              <a:t> Preference Optimization</a:t>
            </a:r>
            <a:endParaRPr lang="en-US" altLang="zh-CN">
              <a:latin typeface="Times New Roman Regular" panose="02020503050405090304" charset="0"/>
              <a:cs typeface="Times New Roman Regular" panose="02020503050405090304" charset="0"/>
            </a:endParaRPr>
          </a:p>
        </p:txBody>
      </p:sp>
      <mc:AlternateContent xmlns:mc="http://schemas.openxmlformats.org/markup-compatibility/2006">
        <mc:Choice xmlns:a14="http://schemas.microsoft.com/office/drawing/2010/main" Requires="a14">
          <p:sp>
            <p:nvSpPr>
              <p:cNvPr id="5" name="内容占位符 4"/>
              <p:cNvSpPr/>
              <p:nvPr>
                <p:ph idx="1"/>
              </p:nvPr>
            </p:nvSpPr>
            <p:spPr/>
            <p:txBody>
              <a:bodyPr/>
              <a:p>
                <a:pPr>
                  <a:buFont typeface="Wingdings" panose="05000000000000000000" charset="0"/>
                  <a:buChar char=""/>
                </a:pPr>
                <a:r>
                  <a:rPr lang="en-US" altLang="zh-CN" sz="2000">
                    <a:latin typeface="Times New Roman Regular" panose="02020503050405090304" charset="0"/>
                    <a:cs typeface="Times New Roman Regular" panose="02020503050405090304" charset="0"/>
                  </a:rPr>
                  <a:t> (1) Split into atom </a:t>
                </a:r>
                <a:r>
                  <a:rPr lang="en-US" altLang="zh-CN" sz="2000">
                    <a:latin typeface="Times New Roman Regular" panose="02020503050405090304" charset="0"/>
                    <a:cs typeface="Times New Roman Regular" panose="02020503050405090304" charset="0"/>
                  </a:rPr>
                  <a:t>claims</a:t>
                </a:r>
                <a:endParaRPr lang="en-US" altLang="zh-CN" sz="2000">
                  <a:latin typeface="Times New Roman Regular" panose="02020503050405090304" charset="0"/>
                  <a:cs typeface="Times New Roman Regular" panose="02020503050405090304" charset="0"/>
                </a:endParaRPr>
              </a:p>
              <a:p>
                <a:pPr lvl="1">
                  <a:buFont typeface="Arial" panose="020B0604020202090204" pitchFamily="34" charset="0"/>
                  <a:buChar char="•"/>
                </a:pPr>
                <a:r>
                  <a:rPr lang="en-US" altLang="zh-CN" sz="1775">
                    <a:latin typeface="Times New Roman Regular" panose="02020503050405090304" charset="0"/>
                    <a:cs typeface="Times New Roman Regular" panose="02020503050405090304" charset="0"/>
                  </a:rPr>
                  <a:t>Given </a:t>
                </a:r>
                <a14:m>
                  <m:oMath xmlns:m="http://schemas.openxmlformats.org/officeDocument/2006/math">
                    <m:r>
                      <a:rPr lang="en-US" altLang="zh-CN" sz="1775">
                        <a:latin typeface="DejaVu Math TeX Gyre" panose="02000503000000000000" charset="0"/>
                        <a:ea typeface="宋体" charset="0"/>
                        <a:cs typeface="DejaVu Math TeX Gyre" panose="02000503000000000000" charset="0"/>
                      </a:rPr>
                      <m:t>{(</m:t>
                    </m:r>
                    <m:r>
                      <m:rPr>
                        <m:sty m:val="p"/>
                      </m:rPr>
                      <a:rPr lang="en-US" altLang="zh-CN" sz="1775">
                        <a:latin typeface="DejaVu Math TeX Gyre" panose="02000503000000000000" charset="0"/>
                        <a:cs typeface="DejaVu Math TeX Gyre" panose="02000503000000000000" charset="0"/>
                      </a:rPr>
                      <m:t>I</m:t>
                    </m:r>
                    <m:r>
                      <a:rPr lang="en-US" altLang="zh-CN" sz="1775">
                        <a:latin typeface="DejaVu Math TeX Gyre" panose="02000503000000000000" charset="0"/>
                        <a:ea typeface="宋体" charset="0"/>
                        <a:cs typeface="DejaVu Math TeX Gyre" panose="02000503000000000000" charset="0"/>
                      </a:rPr>
                      <m:t>,</m:t>
                    </m:r>
                    <m:r>
                      <m:rPr>
                        <m:sty m:val="p"/>
                      </m:rPr>
                      <a:rPr lang="en-US" altLang="zh-CN" sz="1775">
                        <a:latin typeface="DejaVu Math TeX Gyre" panose="02000503000000000000" charset="0"/>
                        <a:cs typeface="DejaVu Math TeX Gyre" panose="02000503000000000000" charset="0"/>
                      </a:rPr>
                      <m:t>x</m:t>
                    </m:r>
                    <m:r>
                      <a:rPr lang="en-US" altLang="zh-CN" sz="1775">
                        <a:latin typeface="DejaVu Math TeX Gyre" panose="02000503000000000000" charset="0"/>
                        <a:ea typeface="宋体" charset="0"/>
                        <a:cs typeface="DejaVu Math TeX Gyre" panose="02000503000000000000" charset="0"/>
                      </a:rPr>
                      <m:t>,</m:t>
                    </m:r>
                    <m:r>
                      <m:rPr>
                        <m:sty m:val="p"/>
                      </m:rPr>
                      <a:rPr lang="en-US" altLang="zh-CN" sz="1775">
                        <a:latin typeface="DejaVu Math TeX Gyre" panose="02000503000000000000" charset="0"/>
                        <a:cs typeface="DejaVu Math TeX Gyre" panose="02000503000000000000" charset="0"/>
                      </a:rPr>
                      <m:t>y</m:t>
                    </m:r>
                    <m:r>
                      <m:rPr>
                        <m:sty m:val="p"/>
                      </m:rPr>
                      <a:rPr lang="en-US" altLang="zh-CN" sz="1775" baseline="-25000">
                        <a:latin typeface="DejaVu Math TeX Gyre" panose="02000503000000000000" charset="0"/>
                        <a:cs typeface="DejaVu Math TeX Gyre" panose="02000503000000000000" charset="0"/>
                      </a:rPr>
                      <m:t>w</m:t>
                    </m:r>
                    <m:r>
                      <a:rPr lang="en-US" altLang="zh-CN" sz="1775">
                        <a:latin typeface="DejaVu Math TeX Gyre" panose="02000503000000000000" charset="0"/>
                        <a:ea typeface="宋体" charset="0"/>
                        <a:cs typeface="DejaVu Math TeX Gyre" panose="02000503000000000000" charset="0"/>
                      </a:rPr>
                      <m:t>,</m:t>
                    </m:r>
                    <m:r>
                      <m:rPr>
                        <m:sty m:val="p"/>
                      </m:rPr>
                      <a:rPr lang="en-US" altLang="zh-CN" sz="1775">
                        <a:latin typeface="DejaVu Math TeX Gyre" panose="02000503000000000000" charset="0"/>
                        <a:cs typeface="DejaVu Math TeX Gyre" panose="02000503000000000000" charset="0"/>
                      </a:rPr>
                      <m:t>y</m:t>
                    </m:r>
                    <m:r>
                      <m:rPr>
                        <m:sty m:val="p"/>
                      </m:rPr>
                      <a:rPr lang="en-US" altLang="zh-CN" sz="1775" baseline="-25000">
                        <a:latin typeface="DejaVu Math TeX Gyre" panose="02000503000000000000" charset="0"/>
                        <a:cs typeface="DejaVu Math TeX Gyre" panose="02000503000000000000" charset="0"/>
                      </a:rPr>
                      <m:t>l</m:t>
                    </m:r>
                    <m:r>
                      <a:rPr lang="en-US" altLang="zh-CN" sz="1775">
                        <a:latin typeface="DejaVu Math TeX Gyre" panose="02000503000000000000" charset="0"/>
                        <a:ea typeface="宋体" charset="0"/>
                        <a:cs typeface="DejaVu Math TeX Gyre" panose="02000503000000000000" charset="0"/>
                      </a:rPr>
                      <m:t>)}</m:t>
                    </m:r>
                  </m:oMath>
                </a14:m>
                <a:r>
                  <a:rPr lang="en-US" altLang="zh-CN" sz="1775">
                    <a:latin typeface="Times New Roman Regular" panose="02020503050405090304" charset="0"/>
                    <a:cs typeface="Times New Roman Regular" panose="02020503050405090304" charset="0"/>
                  </a:rPr>
                  <a:t>~D, where </a:t>
                </a:r>
                <a14:m>
                  <m:oMath xmlns:m="http://schemas.openxmlformats.org/officeDocument/2006/math">
                    <m:r>
                      <m:rPr>
                        <m:sty m:val="p"/>
                      </m:rPr>
                      <a:rPr lang="en-US" altLang="zh-CN" sz="1775">
                        <a:latin typeface="DejaVu Math TeX Gyre" panose="02000503000000000000" charset="0"/>
                        <a:cs typeface="DejaVu Math TeX Gyre" panose="02000503000000000000" charset="0"/>
                      </a:rPr>
                      <m:t>I</m:t>
                    </m:r>
                    <m:r>
                      <a:rPr lang="en-US" altLang="zh-CN" sz="1775">
                        <a:latin typeface="DejaVu Math TeX Gyre" panose="02000503000000000000" charset="0"/>
                        <a:ea typeface="宋体" charset="0"/>
                        <a:cs typeface="DejaVu Math TeX Gyre" panose="02000503000000000000" charset="0"/>
                      </a:rPr>
                      <m:t>, </m:t>
                    </m:r>
                    <m:r>
                      <m:rPr>
                        <m:sty m:val="p"/>
                      </m:rPr>
                      <a:rPr lang="en-US" altLang="zh-CN" sz="1775">
                        <a:latin typeface="DejaVu Math TeX Gyre" panose="02000503000000000000" charset="0"/>
                        <a:cs typeface="DejaVu Math TeX Gyre" panose="02000503000000000000" charset="0"/>
                      </a:rPr>
                      <m:t>x</m:t>
                    </m:r>
                    <m:r>
                      <a:rPr lang="en-US" altLang="zh-CN" sz="1775">
                        <a:latin typeface="DejaVu Math TeX Gyre" panose="02000503000000000000" charset="0"/>
                        <a:ea typeface="宋体" charset="0"/>
                        <a:cs typeface="DejaVu Math TeX Gyre" panose="02000503000000000000" charset="0"/>
                      </a:rPr>
                      <m:t>, </m:t>
                    </m:r>
                    <m:r>
                      <m:rPr>
                        <m:sty m:val="p"/>
                      </m:rPr>
                      <a:rPr lang="en-US" altLang="zh-CN" sz="1775">
                        <a:latin typeface="DejaVu Math TeX Gyre" panose="02000503000000000000" charset="0"/>
                        <a:cs typeface="DejaVu Math TeX Gyre" panose="02000503000000000000" charset="0"/>
                        <a:sym typeface="+mn-ea"/>
                      </a:rPr>
                      <m:t>y</m:t>
                    </m:r>
                    <m:r>
                      <m:rPr>
                        <m:sty m:val="p"/>
                      </m:rPr>
                      <a:rPr lang="en-US" altLang="zh-CN" sz="1775" baseline="-25000">
                        <a:latin typeface="DejaVu Math TeX Gyre" panose="02000503000000000000" charset="0"/>
                        <a:cs typeface="DejaVu Math TeX Gyre" panose="02000503000000000000" charset="0"/>
                        <a:sym typeface="+mn-ea"/>
                      </a:rPr>
                      <m:t>w</m:t>
                    </m:r>
                    <m:r>
                      <a:rPr lang="en-US" altLang="zh-CN" sz="1775">
                        <a:latin typeface="DejaVu Math TeX Gyre" panose="02000503000000000000" charset="0"/>
                        <a:ea typeface="宋体" charset="0"/>
                        <a:cs typeface="DejaVu Math TeX Gyre" panose="02000503000000000000" charset="0"/>
                        <a:sym typeface="+mn-ea"/>
                      </a:rPr>
                      <m:t>, </m:t>
                    </m:r>
                    <m:r>
                      <m:rPr>
                        <m:sty m:val="p"/>
                      </m:rPr>
                      <a:rPr lang="en-US" altLang="zh-CN" sz="1775">
                        <a:latin typeface="DejaVu Math TeX Gyre" panose="02000503000000000000" charset="0"/>
                        <a:cs typeface="DejaVu Math TeX Gyre" panose="02000503000000000000" charset="0"/>
                        <a:sym typeface="+mn-ea"/>
                      </a:rPr>
                      <m:t>y</m:t>
                    </m:r>
                    <m:r>
                      <m:rPr>
                        <m:sty m:val="p"/>
                      </m:rPr>
                      <a:rPr lang="en-US" altLang="zh-CN" sz="1775" baseline="-25000">
                        <a:latin typeface="DejaVu Math TeX Gyre" panose="02000503000000000000" charset="0"/>
                        <a:cs typeface="DejaVu Math TeX Gyre" panose="02000503000000000000" charset="0"/>
                        <a:sym typeface="+mn-ea"/>
                      </a:rPr>
                      <m:t>l</m:t>
                    </m:r>
                  </m:oMath>
                </a14:m>
                <a:r>
                  <a:rPr lang="en-US" altLang="zh-CN" sz="1775" baseline="-25000">
                    <a:latin typeface="Times New Roman Regular" panose="02020503050405090304" charset="0"/>
                    <a:cs typeface="Times New Roman Regular" panose="02020503050405090304" charset="0"/>
                    <a:sym typeface="+mn-ea"/>
                  </a:rPr>
                  <a:t> </a:t>
                </a:r>
                <a:r>
                  <a:rPr lang="en-US" altLang="zh-CN" sz="1775">
                    <a:latin typeface="Times New Roman Regular" panose="02020503050405090304" charset="0"/>
                    <a:cs typeface="Times New Roman Regular" panose="02020503050405090304" charset="0"/>
                    <a:sym typeface="+mn-ea"/>
                  </a:rPr>
                  <a:t>denotes the image, question, preferred and rejected response, respectively.</a:t>
                </a:r>
                <a:endParaRPr lang="en-US" altLang="zh-CN" sz="1775">
                  <a:latin typeface="Times New Roman Regular" panose="02020503050405090304" charset="0"/>
                  <a:cs typeface="Times New Roman Regular" panose="02020503050405090304" charset="0"/>
                  <a:sym typeface="+mn-ea"/>
                </a:endParaRPr>
              </a:p>
              <a:p>
                <a:pPr lvl="1">
                  <a:buFont typeface="Arial" panose="020B0604020202090204" pitchFamily="34" charset="0"/>
                  <a:buChar char="•"/>
                </a:pPr>
                <a:r>
                  <a:rPr lang="en-US" altLang="zh-CN" sz="1775">
                    <a:latin typeface="Times New Roman Regular" panose="02020503050405090304" charset="0"/>
                    <a:cs typeface="Times New Roman Regular" panose="02020503050405090304" charset="0"/>
                    <a:sym typeface="+mn-ea"/>
                  </a:rPr>
                  <a:t>To effective capture the similarity between the resposnes and the given image while alleviating the 77 token constraints in CLIP, we propose to prompt the LLaMA-3 to split </a:t>
                </a:r>
                <a14:m>
                  <m:oMath xmlns:m="http://schemas.openxmlformats.org/officeDocument/2006/math">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y</m:t>
                    </m:r>
                    <m:r>
                      <m:rPr>
                        <m:sty m:val="p"/>
                      </m:rPr>
                      <a:rPr lang="en-US" altLang="zh-CN" sz="1775" baseline="-25000">
                        <a:latin typeface="DejaVu Math TeX Gyre" panose="02000503000000000000" charset="0"/>
                        <a:cs typeface="DejaVu Math TeX Gyre" panose="02000503000000000000" charset="0"/>
                        <a:sym typeface="+mn-ea"/>
                      </a:rPr>
                      <m:t>w</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y</m:t>
                    </m:r>
                    <m:r>
                      <m:rPr>
                        <m:sty m:val="p"/>
                      </m:rPr>
                      <a:rPr lang="en-US" altLang="zh-CN" sz="1775" baseline="-25000">
                        <a:latin typeface="DejaVu Math TeX Gyre" panose="02000503000000000000" charset="0"/>
                        <a:cs typeface="DejaVu Math TeX Gyre" panose="02000503000000000000" charset="0"/>
                        <a:sym typeface="+mn-ea"/>
                      </a:rPr>
                      <m:t>l</m:t>
                    </m:r>
                    <m:r>
                      <a:rPr lang="en-US" altLang="zh-CN" sz="1775">
                        <a:latin typeface="DejaVu Math TeX Gyre" panose="02000503000000000000" charset="0"/>
                        <a:ea typeface="宋体" charset="0"/>
                        <a:cs typeface="DejaVu Math TeX Gyre" panose="02000503000000000000" charset="0"/>
                        <a:sym typeface="+mn-ea"/>
                      </a:rPr>
                      <m:t>)</m:t>
                    </m:r>
                    <m:r>
                      <a:rPr lang="en-US" altLang="zh-CN" sz="1775" i="1">
                        <a:latin typeface="DejaVu Math TeX Gyre" panose="02000503000000000000" charset="0"/>
                        <a:cs typeface="DejaVu Math TeX Gyre" panose="02000503000000000000" charset="0"/>
                        <a:sym typeface="+mn-ea"/>
                      </a:rPr>
                      <m:t> </m:t>
                    </m:r>
                  </m:oMath>
                </a14:m>
                <a:r>
                  <a:rPr lang="en-US" altLang="zh-CN" sz="1775">
                    <a:latin typeface="Times New Roman Regular" panose="02020503050405090304" charset="0"/>
                    <a:cs typeface="Times New Roman Regular" panose="02020503050405090304" charset="0"/>
                    <a:sym typeface="+mn-ea"/>
                  </a:rPr>
                  <a:t>into atom claims</a:t>
                </a:r>
                <a14:m>
                  <m:oMath xmlns:m="http://schemas.openxmlformats.org/officeDocument/2006/math">
                    <m:r>
                      <a:rPr lang="en-US" altLang="zh-CN" sz="1775" i="1">
                        <a:latin typeface="DejaVu Math TeX Gyre" panose="02000503000000000000" charset="0"/>
                        <a:cs typeface="DejaVu Math TeX Gyre" panose="02000503000000000000" charset="0"/>
                        <a:sym typeface="+mn-ea"/>
                      </a:rPr>
                      <m:t> </m:t>
                    </m:r>
                    <m:r>
                      <m:rPr>
                        <m:sty m:val="p"/>
                      </m:rPr>
                      <a:rPr lang="en-US" altLang="zh-CN" sz="1775">
                        <a:latin typeface="DejaVu Math TeX Gyre" panose="02000503000000000000" charset="0"/>
                        <a:cs typeface="DejaVu Math TeX Gyre" panose="02000503000000000000" charset="0"/>
                        <a:sym typeface="+mn-ea"/>
                      </a:rPr>
                      <m:t>S</m:t>
                    </m:r>
                    <m:r>
                      <m:rPr>
                        <m:sty m:val="p"/>
                      </m:rPr>
                      <a:rPr lang="en-US" altLang="zh-CN" sz="1775" baseline="-25000">
                        <a:latin typeface="DejaVu Math TeX Gyre" panose="02000503000000000000" charset="0"/>
                        <a:cs typeface="DejaVu Math TeX Gyre" panose="02000503000000000000" charset="0"/>
                        <a:sym typeface="+mn-ea"/>
                      </a:rPr>
                      <m:t>w</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S</m:t>
                    </m:r>
                    <m:r>
                      <m:rPr>
                        <m:sty m:val="p"/>
                      </m:rPr>
                      <a:rPr lang="en-US" altLang="zh-CN" sz="1775" baseline="-25000">
                        <a:latin typeface="DejaVu Math TeX Gyre" panose="02000503000000000000" charset="0"/>
                        <a:cs typeface="DejaVu Math TeX Gyre" panose="02000503000000000000" charset="0"/>
                        <a:sym typeface="+mn-ea"/>
                      </a:rPr>
                      <m:t>w</m:t>
                    </m:r>
                    <m:r>
                      <a:rPr lang="en-US" altLang="zh-CN" sz="1775" baseline="-25000">
                        <a:latin typeface="DejaVu Math TeX Gyre" panose="02000503000000000000" charset="0"/>
                        <a:ea typeface="宋体" charset="0"/>
                        <a:cs typeface="DejaVu Math TeX Gyre" panose="02000503000000000000" charset="0"/>
                        <a:sym typeface="+mn-ea"/>
                      </a:rPr>
                      <m:t>,</m:t>
                    </m:r>
                    <m:r>
                      <m:rPr>
                        <m:sty m:val="p"/>
                      </m:rPr>
                      <a:rPr lang="en-US" altLang="zh-CN" sz="1775" baseline="-25000">
                        <a:latin typeface="DejaVu Math TeX Gyre" panose="02000503000000000000" charset="0"/>
                        <a:cs typeface="DejaVu Math TeX Gyre" panose="02000503000000000000" charset="0"/>
                        <a:sym typeface="+mn-ea"/>
                      </a:rPr>
                      <m:t>j</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j</m:t>
                    </m:r>
                    <m:r>
                      <a:rPr lang="en-US" altLang="zh-CN" sz="1775">
                        <a:latin typeface="DejaVu Math TeX Gyre" panose="02000503000000000000" charset="0"/>
                        <a:ea typeface="宋体" charset="0"/>
                        <a:cs typeface="DejaVu Math TeX Gyre" panose="02000503000000000000" charset="0"/>
                        <a:sym typeface="+mn-ea"/>
                      </a:rPr>
                      <m:t>=</m:t>
                    </m:r>
                    <m:r>
                      <a:rPr lang="en-US" altLang="zh-CN" sz="1775">
                        <a:latin typeface="DejaVu Math TeX Gyre" panose="02000503000000000000" charset="0"/>
                        <a:ea typeface="宋体" charset="0"/>
                        <a:cs typeface="DejaVu Math TeX Gyre" panose="02000503000000000000" charset="0"/>
                        <a:sym typeface="+mn-ea"/>
                      </a:rPr>
                      <m:t>1</m:t>
                    </m:r>
                    <m:r>
                      <a:rPr lang="en-US" altLang="zh-CN" sz="1775">
                        <a:latin typeface="DejaVu Math TeX Gyre" panose="02000503000000000000" charset="0"/>
                        <a:ea typeface="宋体" charset="0"/>
                        <a:cs typeface="DejaVu Math TeX Gyre" panose="02000503000000000000" charset="0"/>
                        <a:sym typeface="+mn-ea"/>
                      </a:rPr>
                      <m:t>,</m:t>
                    </m:r>
                    <m:r>
                      <a:rPr lang="en-US" altLang="zh-CN" sz="1775">
                        <a:latin typeface="DejaVu Math TeX Gyre" panose="02000503000000000000" charset="0"/>
                        <a:ea typeface="宋体" charset="0"/>
                        <a:cs typeface="DejaVu Math TeX Gyre" panose="02000503000000000000" charset="0"/>
                        <a:sym typeface="+mn-ea"/>
                      </a:rPr>
                      <m:t>2</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p</m:t>
                    </m:r>
                    <m:r>
                      <a:rPr lang="en-US" altLang="zh-CN" sz="1775">
                        <a:latin typeface="DejaVu Math TeX Gyre" panose="02000503000000000000" charset="0"/>
                        <a:ea typeface="宋体" charset="0"/>
                        <a:cs typeface="DejaVu Math TeX Gyre" panose="02000503000000000000" charset="0"/>
                        <a:sym typeface="+mn-ea"/>
                      </a:rPr>
                      <m:t>}</m:t>
                    </m:r>
                    <m:r>
                      <a:rPr lang="en-US" altLang="zh-CN" sz="1775" i="1">
                        <a:latin typeface="DejaVu Math TeX Gyre" panose="02000503000000000000" charset="0"/>
                        <a:cs typeface="DejaVu Math TeX Gyre" panose="02000503000000000000" charset="0"/>
                        <a:sym typeface="+mn-ea"/>
                      </a:rPr>
                      <m:t> </m:t>
                    </m:r>
                  </m:oMath>
                </a14:m>
                <a:r>
                  <a:rPr lang="en-US" altLang="zh-CN" sz="1775">
                    <a:latin typeface="Times New Roman Regular" panose="02020503050405090304" charset="0"/>
                    <a:cs typeface="Times New Roman Regular" panose="02020503050405090304" charset="0"/>
                    <a:sym typeface="+mn-ea"/>
                  </a:rPr>
                  <a:t>and </a:t>
                </a:r>
                <a14:m>
                  <m:oMath xmlns:m="http://schemas.openxmlformats.org/officeDocument/2006/math">
                    <m:r>
                      <m:rPr>
                        <m:sty m:val="p"/>
                      </m:rPr>
                      <a:rPr lang="en-US" altLang="zh-CN" sz="1775">
                        <a:latin typeface="DejaVu Math TeX Gyre" panose="02000503000000000000" charset="0"/>
                        <a:cs typeface="DejaVu Math TeX Gyre" panose="02000503000000000000" charset="0"/>
                        <a:sym typeface="+mn-ea"/>
                      </a:rPr>
                      <m:t>S</m:t>
                    </m:r>
                    <m:r>
                      <m:rPr>
                        <m:sty m:val="p"/>
                      </m:rPr>
                      <a:rPr lang="en-US" altLang="zh-CN" sz="1775" baseline="-25000">
                        <a:latin typeface="DejaVu Math TeX Gyre" panose="02000503000000000000" charset="0"/>
                        <a:cs typeface="DejaVu Math TeX Gyre" panose="02000503000000000000" charset="0"/>
                        <a:sym typeface="+mn-ea"/>
                      </a:rPr>
                      <m:t>l</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S</m:t>
                    </m:r>
                    <m:r>
                      <m:rPr>
                        <m:sty m:val="p"/>
                      </m:rPr>
                      <a:rPr lang="en-US" altLang="zh-CN" sz="1775" baseline="-25000">
                        <a:latin typeface="DejaVu Math TeX Gyre" panose="02000503000000000000" charset="0"/>
                        <a:cs typeface="DejaVu Math TeX Gyre" panose="02000503000000000000" charset="0"/>
                        <a:sym typeface="+mn-ea"/>
                      </a:rPr>
                      <m:t>l</m:t>
                    </m:r>
                    <m:r>
                      <a:rPr lang="en-US" altLang="zh-CN" sz="1775" baseline="-25000">
                        <a:latin typeface="DejaVu Math TeX Gyre" panose="02000503000000000000" charset="0"/>
                        <a:ea typeface="宋体" charset="0"/>
                        <a:cs typeface="DejaVu Math TeX Gyre" panose="02000503000000000000" charset="0"/>
                        <a:sym typeface="+mn-ea"/>
                      </a:rPr>
                      <m:t>,</m:t>
                    </m:r>
                    <m:r>
                      <m:rPr>
                        <m:sty m:val="p"/>
                      </m:rPr>
                      <a:rPr lang="en-US" altLang="zh-CN" sz="1775" baseline="-25000">
                        <a:latin typeface="DejaVu Math TeX Gyre" panose="02000503000000000000" charset="0"/>
                        <a:cs typeface="DejaVu Math TeX Gyre" panose="02000503000000000000" charset="0"/>
                        <a:sym typeface="+mn-ea"/>
                      </a:rPr>
                      <m:t>k</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k</m:t>
                    </m:r>
                    <m:r>
                      <a:rPr lang="en-US" altLang="zh-CN" sz="1775">
                        <a:latin typeface="DejaVu Math TeX Gyre" panose="02000503000000000000" charset="0"/>
                        <a:ea typeface="宋体" charset="0"/>
                        <a:cs typeface="DejaVu Math TeX Gyre" panose="02000503000000000000" charset="0"/>
                        <a:sym typeface="+mn-ea"/>
                      </a:rPr>
                      <m:t>=</m:t>
                    </m:r>
                    <m:r>
                      <a:rPr lang="en-US" altLang="zh-CN" sz="1775">
                        <a:latin typeface="DejaVu Math TeX Gyre" panose="02000503000000000000" charset="0"/>
                        <a:ea typeface="宋体" charset="0"/>
                        <a:cs typeface="DejaVu Math TeX Gyre" panose="02000503000000000000" charset="0"/>
                        <a:sym typeface="+mn-ea"/>
                      </a:rPr>
                      <m:t>1</m:t>
                    </m:r>
                    <m:r>
                      <a:rPr lang="en-US" altLang="zh-CN" sz="1775">
                        <a:latin typeface="DejaVu Math TeX Gyre" panose="02000503000000000000" charset="0"/>
                        <a:ea typeface="宋体" charset="0"/>
                        <a:cs typeface="DejaVu Math TeX Gyre" panose="02000503000000000000" charset="0"/>
                        <a:sym typeface="+mn-ea"/>
                      </a:rPr>
                      <m:t>,</m:t>
                    </m:r>
                    <m:r>
                      <a:rPr lang="en-US" altLang="zh-CN" sz="1775">
                        <a:latin typeface="DejaVu Math TeX Gyre" panose="02000503000000000000" charset="0"/>
                        <a:ea typeface="宋体" charset="0"/>
                        <a:cs typeface="DejaVu Math TeX Gyre" panose="02000503000000000000" charset="0"/>
                        <a:sym typeface="+mn-ea"/>
                      </a:rPr>
                      <m:t>2</m:t>
                    </m:r>
                    <m:r>
                      <a:rPr lang="en-US" altLang="zh-CN" sz="1775">
                        <a:latin typeface="DejaVu Math TeX Gyre" panose="02000503000000000000" charset="0"/>
                        <a:ea typeface="宋体" charset="0"/>
                        <a:cs typeface="DejaVu Math TeX Gyre" panose="02000503000000000000" charset="0"/>
                        <a:sym typeface="+mn-ea"/>
                      </a:rPr>
                      <m:t>,...</m:t>
                    </m:r>
                    <m:r>
                      <m:rPr>
                        <m:sty m:val="p"/>
                      </m:rPr>
                      <a:rPr lang="en-US" altLang="zh-CN" sz="1775">
                        <a:latin typeface="DejaVu Math TeX Gyre" panose="02000503000000000000" charset="0"/>
                        <a:cs typeface="DejaVu Math TeX Gyre" panose="02000503000000000000" charset="0"/>
                        <a:sym typeface="+mn-ea"/>
                      </a:rPr>
                      <m:t>q</m:t>
                    </m:r>
                    <m:r>
                      <a:rPr lang="en-US" altLang="zh-CN" sz="1775">
                        <a:latin typeface="DejaVu Math TeX Gyre" panose="02000503000000000000" charset="0"/>
                        <a:ea typeface="宋体" charset="0"/>
                        <a:cs typeface="DejaVu Math TeX Gyre" panose="02000503000000000000" charset="0"/>
                        <a:sym typeface="+mn-ea"/>
                      </a:rPr>
                      <m:t>}</m:t>
                    </m:r>
                  </m:oMath>
                </a14:m>
                <a:endParaRPr lang="en-US" altLang="zh-CN" sz="1775">
                  <a:latin typeface="Times New Roman Regular" panose="02020503050405090304" charset="0"/>
                  <a:cs typeface="Times New Roman Regular" panose="02020503050405090304" charset="0"/>
                  <a:sym typeface="+mn-ea"/>
                </a:endParaRPr>
              </a:p>
              <a:p>
                <a:pPr marL="457200" lvl="1" indent="0">
                  <a:buFont typeface="Arial" panose="020B0604020202090204" pitchFamily="34" charset="0"/>
                  <a:buNone/>
                </a:pPr>
                <a:endParaRPr lang="en-US" altLang="zh-CN" sz="1775">
                  <a:latin typeface="Times New Roman Regular" panose="02020503050405090304" charset="0"/>
                  <a:cs typeface="Times New Roman Regular" panose="02020503050405090304" charset="0"/>
                  <a:sym typeface="+mn-ea"/>
                </a:endParaRPr>
              </a:p>
            </p:txBody>
          </p:sp>
        </mc:Choice>
        <mc:Fallback>
          <p:sp>
            <p:nvSpPr>
              <p:cNvPr id="5" name="内容占位符 4"/>
              <p:cNvSpPr>
                <a:spLocks noRot="1" noChangeAspect="1" noMove="1" noResize="1" noEditPoints="1" noAdjustHandles="1" noChangeArrowheads="1" noChangeShapeType="1" noTextEdit="1"/>
              </p:cNvSpPr>
              <p:nvPr>
                <p:ph idx="1"/>
              </p:nvPr>
            </p:nvSpPr>
            <p:spPr>
              <a:blipFill rotWithShape="1">
                <a:blip r:embed="rId1"/>
                <a:stretch>
                  <a:fillRect l="-1" t="-1" r="3" b="12"/>
                </a:stretch>
              </a:blipFill>
            </p:spPr>
            <p:txBody>
              <a:bodyPr/>
              <a:lstStyle/>
              <a:p>
                <a:r>
                  <a:rPr lang="zh-CN" altLang="en-US">
                    <a:noFill/>
                  </a:rPr>
                  <a:t> </a:t>
                </a:r>
              </a:p>
            </p:txBody>
          </p:sp>
        </mc:Fallback>
      </mc:AlternateContent>
      <p:pic>
        <p:nvPicPr>
          <p:cNvPr id="6" name="图片 5" descr="截屏2025-07-25 下午12.23.05"/>
          <p:cNvPicPr>
            <a:picLocks noChangeAspect="1"/>
          </p:cNvPicPr>
          <p:nvPr/>
        </p:nvPicPr>
        <p:blipFill>
          <a:blip r:embed="rId2"/>
          <a:stretch>
            <a:fillRect/>
          </a:stretch>
        </p:blipFill>
        <p:spPr>
          <a:xfrm>
            <a:off x="732155" y="4403090"/>
            <a:ext cx="10473055" cy="174180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0cnVlfSIsCgkiTGF0ZXgiIDogIlhGc0tYRzFoZEdoaVpudERmVjkzSUQwZ1hHeGxablJiSUZ4SFlXMXRZVjk3WEhSbGVIUjdRMHhKVUgxOUtGeHRZWFJvWTJGc2UwbDlMQ0JjYldGMGFHSm1lMU45WDN0M0xHcDlLU0JjY21sbmFIUmRYM3RxUFRGOVhudHdmU3dnWEhGMVlXUUtYRzFoZEdoaVpudERmVjlzSUQwZ1hHeGxablJiSUZ4SFlXMXRZVjk3WEhSbGVIUjdRMHhKVUgxOUtGeHRZWFJvWTJGc2UwbDlMQ0JjYldGMGFHSm1lMU45WDN0c0xHdDlLU0JjY21sbmFIUmRYM3RyUFRGOVhudHhmUXBjWFE9PSIsCgkiTGF0ZXhJbWdCYXNlNjQiIDogImlWQk9SdzBLR2dvQUFBQU5TVWhFVWdBQUIzOEFBQUJyQkFNQUFBQ0Y3MVV1QUFBQU1GQk1WRVgvLy84QUFBQUFBQUFBQUFBQUFBQUFBQUFBQUFBQUFBQUFBQUFBQUFBQUFBQUFBQUFBQUFBQUFBQUFBQUFBQUFBdjNhQjdBQUFBRDNSU1RsTUFFRVIybWJ2TjNlK0pNbFJtcXlKd21tdVZBQUFBQ1hCSVdYTUFBQTdFQUFBT3hBR1ZLdzRiQUFBZ0FFbEVRVlI0QWUxOWU1QmtTVm52cVg1TXozVDNWSGNiZDJGRDJla0t3eFZSb0hvakJCODNpR3AxTjhRWDFZdkNRdHlBMHplQzNkVUlzVVp3ZDBiaTdxM3hBZE0rb0ViRXg2aEJsWVNBaHZmU2JiaUFRUVIyZTU4YlJseHJRRllKdmRlcVhTUkV3TzFCZDdacmxwbk4rMldlazVuZmx5Znp2T3BVVlE5YjU0ODYrZnkrekMrL1h6Nit6RHpsZWRQbm1FbmdWUE5uT2xDa1R6YmZkZGN4SzltME9LT1ZRUGszbW85MFBPKzJqZEd5bVZJZnFRUkt6ZnZaZGM5N2pMMjF5UTVHeW1sSy9IaEpZTkZuYjIzYzlHYlk1dkVxMTdRMG1TUnc0dCs4ZlhicGpzR0J0OFNlenBSem12aldsa0NidmNZck43WjIyZDZ0WFkvbmVlbjNyM2dyN05ubWZ3UXg3RStINE9lUk1yeUFmUlZxZStKNmk2MGUvMXFYdnBFL2xlTmYwTEdVY0VaSUkyVGxkN3lUak4za3ZnWDJsYkh3bndTVHFRWjRvdFVyVXZpbEp1UHVNbU5ITXVnWXZ4Y1pmNTZiVkFrL1hwa1U1NEJ2K1ZjSi8wTWhqYjRJS3ovandRak10cmhuamkrR3YwYWZ5V3JBMHRzbUlkWXZIR0N1QUZXTWdZV3dzZjFiWXVFMDJlYWJHL1N4SkNmZ2JncUFTc1lZd0tmK3pmUFcyWkdZUmMzZUVwMnhyRVcyOTJRMW9QNmViS1V0SnZYQ05VekhBSENQblJXeFhUR1R4Z21QbzN1eXpkZDdkdEl5ZWVFekFxRmhNVENBRjJCYVVtWC9LbUtXMksyd0hNb255NGxxd0duV3lWZnE0WEtWaEdWRDBxQUFYbVpobWJxM3hMcHBjWktsbkJlTERTbkhpYnpMclo4MitCNnl2Z2haaDM2NHphNEt0MnBVSSszWGduZWlHdUFISGVUWTVmaUZZR2FsK1piVk1uS2R3ZHFKUDNJa0Ruelpmci91MjE5L25sMjgvNzNoNkRDejA4bVdQMzNxaVRaZjQwYjZndEtVTDdybng5bkZOLzY1Q0R3OTFCN1BydG1VRXNCZjJQQzhCdHNXTEU2eHlYWTFvOVNIU1dyQWlmelcvZUUwWUpFWi9iWUdjRnZPbkZ1NXQ0R1h2bCtzcXVIbjZOZUUvblR6MTFQa2ovbFJ6ZmZCMTltZW1KekRSNTFtbHdpUkw3M3E5USsyWk5YaDdUUWNsWDRyVFBWMjNzUDVReGtMbDBLTXFwSklBRU5BaVlVbFBEMVJBSTlXSDZRR0xOcmEvM1ZiU2k2amNQUm9FNWYvOVBFSHppTUZNUFFEbFdCb0RkZ1BoMWxKVXdFWTJ2eXFDSVNKOVo2TXpmYStFMWZoN3lBdjlQK1hzcEZJbjFvMkh5ejNiTTlxZWtyWlU3YUpLZUVsVGJNQXJnVnlxYTFTM2x6MVRyQkJkdFlvUjF0c0ZPa0FCT0FaaWRzRkZzNnJkYkx4dVVhc0QxSURvTEtXWjZUYlo2Y0NHMzhveWhuWkxldGlkQnhTSGw0RFRyRXJoTFlDTUt5V3RrUU1PUEpwLzNmSzhnK0U0MU9lVng4SGdEOThMaHo4QnVmNEUzcGNFaVNWeittWndjdnZ4WjZzdG5vUEtnN0MzOEtUM0gvMzQ3eU1OMkNhT3h5QUY5Z0c0WU1BREQxbkVMV1N0ekVKNVh5ZVVldURCUERpT1RuNFhlUUtFSHBjbldpK3VoaTVxaGdpLzFVMXZITDh2SkZlZVF2UWdDWnNNcUJIQVhpZWhkUGQwemwzSGg0TGl2K1d2MXIxU3YvRloyeXdCeVRITUFKRFpiNmhBWnprc3JUOGFCTjhlNmlPUlR0dkR5WEY2YzV3MXNZVExCK2lYS0ZyWkU5WElMejBTWEE5QUNLS3Bza1FVbVpVU1JHQVQwaDdSblZJSGhtS1l5WWR1VDVJQUFQajBzZDRFeHlFUmZnU1g4bnhNMG1qZWtvdHFXekE0WnM1YS9wY2Q0MkFSV2pBSWV2Z2Vpa0FRMS9kRnhFbjgyMERmMGpVNFpvRXp2K0dvMEJjdHk5aFprVzZVZk9KY3d0b1JialVaTWJnVkNSanNCRHBaVWpKaHpvZTNmLy83cjU4K1hLZERUNERyMStYSW9nd3JUSDJURDhJbllWc3d3TFlxOUUxTkFMd2lseUd0L00xWnFUbzJRTkdydzlFQTBDYXVsVzhqek5HeDZuczVZL0xjUUlwMjIyOElSOSswMmQrNFBMbDl6SDJibmhkL3ZmT3ZMVUNOR0EyM08wTm1TZ0E3OHBaMTJHdXppdlF5SnQ5VmZZLzR4VWJGNEJocVllWEJuTXN0eDFPbGQvdFdGYUdlOC83TTNiMHU3TE9QZ3EzNWVacnRTc3k0ZzR1bk9GR1lEZ3ZTYnBIQk9DcWJNTm11QjhzMlk3dFBRWjlJQUJ1aG1kSHd3cldSOXB4ZGNPeERwZ3R0ZGpQQm5zS25nY3p6bjZzZ0l2UmdOWjF6RVFCdUNwN3NIemJ3RDVYeUtPT0ppM0dwbkVCK0FRd1Y5aUFNdFNKa1VFWHFoRFh1dTRkWnRtZ0lta205aHEzZzRCa1lyNVRPelNBbCtrY0dnRzRIYTdTd1NCNVFiTWNwOHVINm8xWUh3aUFZYmFIYlhwempOZ1ppNjE1Q2ZVT05hYlh1NG05UmpFYTBDVnphQVhncnB4MTlmSzArUXQ1ZTlFQkFRd3BabENSY2lUTngxZmJHTUFMZEpwUkpGKytUNzRxQ2JiUkFGZE5zaGZWR1VydDhlWFFrQ093MTBTelJzOURBRzZFOVljMjJKQmxIZXQ3SFBwQU5NQ25BUGFhcUs4c3V1YW50UkVUQkZ5UjVHRjhUVEI5RjZNQkMyZ0N6Njh1UEJjVW9DdXRRQzBDQlZtNitIZXBDZW9vQ2Npa1VGd0QwekttaURkcFBoUEFNK0dXV0JHTVRCcUx1djhGRUc3TDZGSkw5b0F5eEhqemMyOW5VUmlJWjFnQTd4TmJIUUt3WEVLY0hKb0ZLbkFHNTFqMGdXaUFid0M0R3ByaE14UTZkZEpkUFFYcnlua3JaSWJ4OVZJc2pZSTBZRW11andRekJlRDlNQmoyZ3c5aWkyR0w1R3ZRaU9VWDVwUkpWYkxSU2hsR21zOEVzTmRJNkF0VE1yRWxtOWY5N0NHU0ZmVEZGMnpKVlJnWHg2Ynk4WnQrUTZOcmdiRFVBSWF4WUU5d2tvMksySTdGT1JaOUlCcmdHd0Erb2FkSmhkZllWN1FCa2pjVStYWlNleGFsQVUzYzhTc0E3NGJ6T3hoVitxcE1hUjA5VU03b0FOU0V3UGcrS1MxOVN6clNmQkVBMStnT2l5Vi83aURVLy9xby8xMm44SXlTNTBwOWdJSUJaYmdoVUV4cTV5eXh0V29BUTJjU0FEai9vYnJVWmJBbTdFRmRSNjRQUkFOOEE4Q3paS0ZvTFdUZVFEUUZBNzNibG1SZzVFczRHbHVVQnRUd3VrZ0JlQ1VjZ2ZQTXVnS1RvNnFLck5JdXRPS0VBSHo0VlZtSXd0KytVZzI0RG5PdklnOHo0bzd5MkJ3d1hKTVo3OUFIT2ZpSlNkd0ZhQUNEVFcrVEYrRVU2bUJzUlJwVjJIajBJUmJBWlNyckltczZyMjJIdSt6YXFpUU40MnZDcUZHVUJxemppWmNDOEZ6WW0vc01XL05rNmVMZnZHUVcvWVdCWUZJQVBqbXliY0NTTmlXZll2cFdQZlMvQ1dhVExraGpBOHR4bjhBUHg2UjI5N0NhYWdDdmhPYVVMdU9mMVJuL014NTlpQVd3MXlLeUxsSUc2OXFVMFI0Y0tNcnIxTVNod3JXaktBMDRIWTYxZ3JJQ2NEa3d2TVBwZHoycjE3empYUTNRVFF2dVFha25CZURoTHZyRTFYWldUdzJYZmtnbmhFRW5vYzlvZ3pTdTZBejg5QWtlUDNGTWFuZFZ6K0N3RlJyT1gvRmVlSG1VZXlseFpSeVBQc1FEdUxjWlY4Smg0bXBhcVIvZDA0UnFSditzWTZTcktBMll3Uk1yQldDdnhnM2laWkI5YUphV2JKUGZjR3NjSHN2OG9UNHhBTStPYkJ0d3dTNGZXTjhrMk0xQUdEVEovUEFBWHNHRjBTTndtejNiK0pSWDl1bUluOXlRQmFVWWt6N0VBN2kyVlZCdEltU2FkaU5STTJrYmtWOE5LRVlER0NxQkJ2QnA5c3RlcVhhemppZllrY0piQXdLYjQ5bG8zT0hFQUR5VE1KK05salZ0eUM0ZTlIU21YV1RPMEtIWTFZUG1JMVlPT0FXQzQvTzQ1L1YwQUkvQURYYmhOdjVSNkRmbm9UbDhuakhwUXp5QXF4WjlITDVxUUdFUmozK2FJaGhFeUs2OGpsR3V3alRBMTNNQXZRL3N3UkQ4U0dPdzE2VHpQTVU5eGxFRjFiVE9IOENZY2lrbTMxQlJwUGtpVnVqeXlMWUI2L1lxdGEwQ3dEWGsvUzllc29JbURBM2daYnp3MWlNd242dmYyWHpvTHN4K2pPNHg2UVBSQU45Y3d4MWVIVkdOSGQ4SkJJTlB3aHBLak1DRmFFQlhyOEl4Z0V1dmJEMnlsMmNiR0lRSFR5Y3FNS2pVaEFEc3FhMjZhS21HQzJGOHBSRjltbFlCNEhRMUxpUmlYMmdORFdEWWgrd29IZ3JBc0VGMW9FSW40UEI1VFZIQlZCR0sxWWQ0QUs4a3JHaFVvYkk2VnZCNU9wMFpwaDJXUmFTT0IxZU5pNlVJRFRoRXJQUVVPdUFGNjVjKzRacnM0YllxKzU0bWFOS2tBTnpxSkJjOFR3cW9raTBiSUNrSmpWMGhKcjN2NUhtLy9RczJVcG5DbW1pWnF3QU1PT2xub2xKczRuSHBRenlBVHliQktXK2xxL1pUZm9kSkIzazhyekFOV0VDRHZRbmd1VVJGakZTY24rcGxkb1BuNUFBY0tXVkJBWTZ0VlRCQ0orMis3UW94c1U4WFZKQ0FUQS9kMmxBQUh2WlRIME9XY0Z6NkVBL2dJU3ZoenQ2MkcwRnF4aDZEaFVCaEduQWFvYzBFOEVLaUlrWktCanRQOEJEN2pFelRITjFjampSZlpBMHNDMUQ0K3dRMkcybnFzTnBQT2pweVVvZ0planI1eFQrZE83K3JpNFlEQmVBVmUyUGs1NUl0NTdqMGdXaUFuOXlEWnF1Rk0zWERQcXRzVUFPSExYdGhHZ0JkcEtKdkFuaWRUdEpWdWhoSFVDN3JDdjZQdm04MUp1TlFVYVQ1eGdkZ2VXRE5LUHVoc1VGZ1JITXZUR3pEWi9EWEhVdDhycUJkdEJwU0FGYTNnWE9SSERyVHVQU0JhTUQ0QUd3SEtyK29rS1RyaFdrQVdMdzdzcGxNQU8vam5VV1pLUDROeWd0UDBnQVVUeU43TEdtKzhRRzRpaENEQ3QxTlBJYkQvN0pHUDIvNUU1UjVDT2NLNm04VmdOdDB0M0VJOHJteWprc2ZpQWI0NHhxQndRalNzWWdGQnNYRW5jdmlOQUJaS1UwQTk3SnZBMWVGWG83S1ptQVJsZ2dpelRjK0FNc3ZwaHZGNmpHMmFRUkZ2SFdOWDNEOVpDUStUd0JlOFNnQU45RXVReDZpUStZWmx6NFFEZkRIQldBWVJtM3lnWFdEZFJGSjBoYW1BV2l2MXdBd1dCQ3ZFSjRwUEYyaG1LT3kycnNLUUpwdmZBRDI3ZUJvMlNkV3BQQndYeFEvLzRsRTV2U2NSamJIRU1DbHp6SDJqcldjOUlySU5pNTlJQnJnand2QTgvYVJGdFlOeVhQUXdqUUFEYk1Vd0dmdVpPek5TVk41czVIYlFpMmZKd0J1SWJPdkZnVC9tNTVFc1FVbkRJV3d4TSs5T245dUYxeUJVWGxEQURjRjhiTXFlT3lPdGlqQTZQVmhNZ0EraVN6QVNMUzd5VVlRK0lDV2tJeit5YTBCZFcyN0pBQ3VCclMzVU1GU09Pc2kxOVVVS1JPU2ZMMzR1MVBiejh1ak9VbnpqVzhFdGsrVllSY3BjUVVVYnVUcjVodFVvclhLR2dLTSt6S1BCUERPd3cvdVdMc1ptWERFNy96NlVQcUFyZkZGbUtxbExqelJBSDljSTdERHhGOUxOb0pBeVNFVmZuSnJRRTFicWlpQUJ4Y2ZQcmRqTjVOcndabXVuaWpUOEFDR2o5STRudzJUS1J4RVJIMzgyQUFNZG9ob1VjVDNDSk5YUUI2Z2pUd0YvRDhXOU9rVktScTFCcFlCRTNyM1JDWHo2SU14eGNUQ3NteHlFQTN3eHdYZ1EzU0lBZ2tZK0c4aXI4TlpsQWJzNjlOZ0JNQU90Z25CVUhaNDhqUVlKUXoyUGVlelJaT0NqelRmMkFBTVpUeUlGRVY4bHpvTkd2ZU4rbFVzcExJRndkejlRT1k0TGdEMlJTM3o2RU00QXpTa0pMeVcyMlZFQTRCcDBra2FLYWZoM2xWazkwZVVvSkFWNUhVNTkwVmw5RSthUEJaYXU3b1FCUUM0SjhxVHA4R01vbjFXVjh4d0hVVXJTcG92QWNDZmUvejgwWS85QmVlMi9ITUd6NHhlMkMyb1dMTHNwdXZBeWo2dDE1Q0ZnWUxBak9DU0xNOXhBWEJQVkRKV0gwcC8rcjYvT2I4bkM2N2VwOTF6c0xlcFJNcEJOQUFrR3dQZzhxdnVhejMwdzZzODYyUGlWeEhKN09qcXdRL2w1VVlRNUhVNlhScGdGOGlYdit1ZUI5OWhvM1dvanhNVkFPQjZjb1BaQ2pGa0dHbStXQUF2dmxvVWtMMFdPQjd5M1M0ZlZnb1BQSGh1cDRXMnZsWUdPK2NlZUFEQ1FQR0NvMFJCcG90dnJPQ0N3aVpDQi90RGQ0M1p6OWVaU1kwL1lyRU1LMmFPSkQvYU5UZ3VBRTZoRCtMQzRVWlMzUkxpaVFiNGNRRCtnNkJqdUZiaFBWNkhyM2hFWTUvZndZM0pkcmhXUUJpdzdRV056MzhIRDcyWGxBUHVXaE4vNElHNWNkSmx3aUNoUXdPc0FoSDd4alp1OEMwSTFWc1ZBT0MycUMxYWtWb3FXSHdRYWI0NEFDLzZqUDNFSjU3NjQxZno2N0ZOTGc4SUNCNGtuQlVaWmdBWWd2OE9GUjZzdm4za2xjNEdHZ2hsbVBWZGZxWGtJOTU3MWtReGdjdm5MOUZZMUhNY0Z3QzNSZFZpOVdIdXh5Rk5oOVlrczQ5b2dCOEQ0QThDdW43M0kxOTh0SFd0RDk4Q0JiWmNYWUlIbFVFR0dRQ0c0SnNvRmR3SmZNNVNVamhLZTkwU2JBbXlhNEJWSUtYN29PTUJmWXcrSzdxN0tBREFOVkYxVzdXaW5Jc0xJYzBYQTJDWXRCemRKZGgrakIyY0V0M24ybE4zUXBGLzhpTlByT3JpbE03OHNRL25sRDhod3M0ODJZTnR2U2ZXMXRhKytGSUkvWlJPQm9NenlxVENnVnhIZWVJZDMvQ2JrRmcrMi9GcG83RTFjd0ozREFGY0U3VkwwQWNZY3FLMXl4WkNOTUIzQS9qempJbS9ZL2FXR2plOE5tK28wcGtuSWYwemYvblVHdUs0OXNXUFFzSC93MGQ0V09tcGw0SDd6MEVCem56Z2Z3SmwxT1k5YkR4VjJhSC9mMVo1RWh4MkRiQUtCSTVsYk51b0ZRdmdLdFExeDRkNGJBWExFRWFhTHdiQSs5cHVYSHRhSFlSc29RTVFraW5zeFYrUWJ1aFJyNFR1R2o2allRY3dONy9Kbk1udnhWZEF4eG84LzVxY21xWm9zUnMwQU8xZUhKY1JPSlUrT0xaVGFlWGlmVVFEZkNlQXdWQXZUZGl6N0h0bFQ0c2JXN0hCV3RGUXMxU1lIcU16R25ZQVE1MnZLaktKRHBzR1dBVUNBTDVrbzdhaWR5MExHSUVQaFRKbTFrVmJ3VEtFa2VaekF4Z1dyVEJ6RHA1RkFFN1lUemIwSEVUR2VnRGFiZWtCb0VvQWx6Rm9nTkdxVEtQZndDVFRjcmI4ZjZBay9GRXJHVTByM2hYcEtGdTYwemt1QUU2bEQrc0tWZkVWam9rbEd1QTdoZGxtTUhNT256OEVtWGVFR3plMmpJVVAvZXFGYkU4M3poZVFxZC96clNOd1cvNjd0cUlWNzRocWdGVWdNREpVYklUUXQ1OExBREIwWnZESVhzN0dieFJocFBuY0FPNWhhTzBpQUVjUkIyMjZKVXNLQU42VWJsRElQZW1HTk5LSjNoQ2FzZnFsN3hCQ0d5QWlxWngxWFpRZy9URUVjQ3A5MkpkZGFhcHFXeE1SRGZCZEFJYVdWSzBLZTQ4SXdEcFlrbThnWmVucHM4MWdUTkpEY01NNjFEYjBQRThTUzNpYkdtQVZDSXdNVmpMRkFoaEVCSS8xSU1QeXIxdjVGeEZJbXM4SllEQTZvWGFDRGsyTndPa0JERFRVZm84ZHdDdHB6dEVabFc0THFYV00wQ1R2eko4WUtacGFuNDdMQ0p4S0g5QmhRS05HcWIxRUEzd1hnT3NJbEo1WHpRTmdNRndOVm1XeDdBQ0d4bFFwWk1xa045VUFxMERVSDdVYnROQ0N1WUFST1BnQ2c1NThJR1pWZmN3QWhSYmlKTTNuQkhCTkx4WTQxMTRlQUVPM3JYb25PNEJCTGJhelZpcVEybDdXYkdiNll6Z0NwOUtISnU1WXpVcWw4eE1OY0FFWUZyQm5FVG5vWERyQ0N3MjVoY0lEcDJNRTluYlJmTXdLWUJnWnJQb2Y0WUFEcUFaWUJhTCtxQjNuQTNleEl6Q3N0T0d4emdacjFvT0hSbW55ZVVuenVRQU1naVZyODl2ekFOaUQyc2t5QWlOTFQxdkhpeVNaMUh5LytOMDBwTTJsdGtIRHN2dGFXaitQeXdpY1JoOWMxcGtzQWlBYTREdEdZT2hiSzRnb0hOZnRDRzhtQUs4Z0U1VjFEUXlUTk1PNGlIZ3FaNXdHMkFWU3BlcXJLSjNVNDFJQkk3QUh3b09ubzhoclI4OWNzdW1vWVYyaytWd0FocW5HRmN3bzJFYUNFTnpYeWdTNFRhR24zcFRoWGtzckFZUmJBQXdKTEtFcWYrRG9HVHZJd001aFl6UXl4bnFQSVlEVDZJUExPaE5iVnlPU2FJRHZBSEJUMjZKRTluWWVBTU9xWG8wRFZpczBKUGlLVVRxTE4wNEQ3QUpwTzhnV0RPQjlyb3BXZTNmVENtdEwzYklIa2VaekFiaHJJS3VVYXdSdTZBSFdDbUNZWTBkWDFKRWErV1FvQ08rV2JVYVNaUXhBay9mak1nSjdLZlRCWlozSlVudWlBYjRkd0RCTnBjaGF6d05nNkd2VkFHc0Y4SzV0UWg2cFM1d0cyQVhpdUgwT0o3SFVqTDJJRVJqR09YZ3VSQXJzd2VRemVXU3laRXNUUkpyUEFXQ1lNQm5JOHA4TmFHY2FnUkdBclNleFFQaXFmZDFGOTgzWlNBdUV0dUZPbnk0R2FjNnhBWEFLZlhCWlo5SlZPa2hGTk1DM0F4anVOMjBSbXZQREF0aDZFcXV0dTNqQ2pYcmlOTUF1RUR3UHhMUld0RjRYQVdEWUtvY25oQWJtczZTbjZqalk1VjUwM2diTmVSOFkrbDl0L3hkY2Eza0EzTlJUYU1CcUpWSjhVRmphelVkUzhBRGZuS1A0SUxRRGE5TDBnYkIwdWlKVEh4c0FwOUFIaDNXbThQdkFYYlFGS09Ray96Y1lyNWVrQU1uQ0NtMGo4ZjlpVjFQb3RuYXFmQjVvU0lxUktrNERyQUtCcWQyZVpvSmM2M3BoVUFTQW9lTHdXQTRsekdmYUhpMytQakFNekFheWR2TUFHSVpLMlR5Z20xR1I3cm82U2lSeUR1QnQ0aGYvdEZHaFFabDl4L0UyRXJjd0pPbUQzVHBUL0gxZ1h6ZGRJTnZGUENNd1h1THVtMk1DME1YN0ZERk5HS2NCVm9HQUNWMHFIaVZiN0cway9yZGEvT2xUSnVBN1ZQaTVzL1VUWWV4U2h6dGViSUU3ck9PZHoxYVlXNy9JQk1veGhWNm5ld2lRZWVXNWdFS1dLVFNBUkcwalFWTWQ2REtFcnJxdDdwRlV2aEpHR0ZXRDJvYnRrMFk4WHVtVk8yOHgyeE5rZGlBNUhac1JPSVUrdFBYMnRTdyt2S3ZPOXRkVFJwMmNhSUJ2SFVGZ2dtSitLU1ZVMDB3ak1PajNwdVNMcnVMS0lBOFdWcUZlcVNDYkkwNERyQUtSMzk5NldWT2lKeVJiMVdzMlBBSTdyeC9hU29QRG9LZUFaeHNIQ2JjdjUzZTNzUWZndncvNU15TTZNRHh3aUdEeFUvaDk0QzZhWUFac2xqYURkeFlBdzdSWk5ZL04yZzlobHU0bzRJTitmWFlkK2NEWlZ0cVZUankxd2V0MXU0V2tZRVpRa1ZTUEQ0QVQ5UUhHNkcxWmJQUXUvRDR3cktITXBuazA0SmNKd05CU2ZWbk1kYk1aSVdJOW9tY3lOWG5IYUlCZElPSG5lejdFSG1wdEUwcjdlaDZQQUF5b3NxNWtTVmE3eCtkWkRmM2tmekFkampDbDVyMWVJK2dLVDRqUkRMcXNxM1pLcVVOSi8rc1lnV0ZvM0xBVHpBSmc2SC8zRkJYVUY4c3dVRmM5VVo5NVhBYWJiNUFSSFQ4aElCQlpPdkhNRHlxQStRb2xDN3o3TWlRQzRNamRRNW1TdmwrZzFuYzBmQWdmVkUxV0RsRlIrc0N0bTVkUVJENG4wUURnYUVJVnFJS2VPYzY0WmdFd0FFT2JVbXpmeEtyaHBuM1pscXM2VUVhSEJqZ0VzaXY0emc0MnZFTmFqWm9lVWhDQTNkY1A3U1VxTlNveUlyQTc3a2x2K0ZhZkQ1cUhLV2lkSGZEZzRKOGZZRGRHNjN5WU91T0xOSjhEd0QwV01JMlN6Z0RnVWhPUGU4M28wQUdWMzVBY0ZwdnF6SWNNa205b1B0cTBMVG15cHhOUDQxNitKcmtneVFWdjBGQVZFQUZ3VGZmVEtsSFVNZE9reWhGTmtUMGtRUjlnSG1iMlJObDUwSThxZ1hRdEFBWTl1MkdubkFYQUw4UnF0S0IzY0JUbEp1b21QdXdlbXR3YTRCQklUYURFL3hUOHE0ZmFOaEpNMGJsTEJHQzRCc21pNnFsS0dYRzhXT3N0S0RrOHVwc1NhZUh5ejNhUXFYdVduMkxjNUo1OTBYZkFVbkxZYmo4TmdCdDQ3QXlLRXY1bUFQQmpoSWh2UW9qLzZaeVdiazB0bDJmdStUVGg2RUh6QlFOdUdNeVgvQUdpVTRubk5OOFFXOWM5YjBCRnJwSzRMd0pnZkkwcVNHNzVYZktSOXFINGIzcFRCZmt5T2hQMGdmL056R3BHa3RIa1JBTkF1aFlBQTB3TnBaUmtNZ0I0dVlXSnpMT0JwQ0hmTUxQWWxtNllFbTJHN2d3YTRCQklqeXZiQzZCLzNUZVc4bWgvMkFUd0pWbVN4RGRjZjk1UWlhQ1Rnb2RtcnJLanNKV2FmVzZadk1KVGgzMkh1cGlyS0dSMWtPYWJCK2FDUEtVQ1kxeUZoa2hmV2dDWDRFTWUrRUsvRjNTS2tneC9RNi8zSHVtSEphbTg5OUEyeGVFYkFnSVZDaTJpcWNSVC9XbGdjbWoyZXlkVmgyRUJzQnpoWmVtaTc5S1Qvd05rWkJ1QkFXS2t1NG5talEySjF3ZTR1V25hbG1LcDJTT0pCb0IwTFFBRzg3RmpvRWdONEs5L3RNVnVobnJNeXdFSVJUNVJzblUyNkFzSC9Pd3pkZStoblY0REhBSnBnVktYbXhVKyt0SHpEQzNWUytBLytPWVdKcGZDeS9MSjk1bVhnbUlqQVBQeEJRNTA5MlU4dktHbW9USXZBM2RROHcwZTJReEduVk5qbVVJUEJXQmVJZjRNM284cUJlZmF3NDBvRlFqVHRJcjBnTUwwQXpjZlgybm43ME1JRmxCTlFpU1ZlRXJpRDQrRCtZdmtCdTkxeENReUFrZnVIcUtNZ2JNSGRyU2VGY0JWS08xZUpIMzZBQi95aytvaWZlQmY4VlIyL2ZRa3paU2pCakN2Z1hoK3FZOVl3K1N4Zzd6YzJVTzlSRXZOa1RKb2dFTWdzUFkrOFA2UTkwQjFxblVBSnRVMlpBU0didGNvbThNTFNzc2VJUUNHclBBODNWY1pacHFxWDFvQVRZWnBCbytUT1BiY0t3VkZJZDVCbW8rUFpsdlI5QTFVVVJxYllnUStPc2VmKzMrNFEzS3VSQlpWKzZqNTJxR3RQZmd3bnA1WmN4SStGOUQxVlVrTkJCTGVRMGdsbmxOaWZFRnJuNERPcnRJWHl3Z2N1WHNvZWF2M1p5LytkV2ZYQ3VBZUZHOWJwY3Z1aU5NSEQ3cEIycmxscHc4NWlBWkFVOU5CU3BBRXZYQXdTakVDTTZFQUQvL1lYOUxTNFFXeGlNRTdBYWZZb0JNbTV4aEpxUUVPZ1hETXpBaDZ0eDFWUXFyaUJaMUlYL29KZ08zbnVXUlM5RDY5ODhoM0E1VU5GUFJoS0M4SThTL0NvQmMxR1FPcmkzaldMM2d3UnhDVmdjcDJSRmhqVzd6eS81RG1nNUZQMzhyUk5IdkRBUGlzcG9OYzgyaW1WdnJ2bHk5ZnZnYyttUWN2L3J6dnMreW9INllWWmh6cEVXRStsQkhtZVpVZ1Fha0hZM3NRbjBvOEo1L2orWm9tcUxyc0FnOFhUMlFFbGhIeGJ6dUFtMUJXd1RJK3N6czJSaDg4TDdvUWNSTnl4aEFOZ01tV1pWWU9JTW9QWUFzOVhoWWZMZFplOUYzUTZqNTdocmMrZjM2a3hmNnpMRzhHRFhBSWhQL3hWVmZSazNUaHZRd1I4aUVBdHA3bmtpbk50d0ZnN3pGb2NuaCs1aE45ei91NjN3RFhEWm5qbndEb2dmV1oyL1dEME42bWpNMzV4czFYcWdPN201MElKUWpHZlF5S1R6RUMyd0VNWGF3a1UrNEJWK081SkNQbmVRUmg3alAyYmg3NG95K0hORi91Z1l1dmF1RkpKWjdsUFVnSjh4ZkZRR1NGMmR1VndBRy9oUUxZaC9MWjFzYUtXNkxEclE4Y0JHY1Q4eWNtd0Jydzc2QzQ1UE9oUVc1UU4wY2xVb3pBRGdDM2RaLzVMNXdyZmJUaElJTUdPQVJ5a3QyODQ5cXFSUTZuMFNoQ0FHdzl6MlVoSUlKTUFIdmZLYXN5RUk2YmZad3o3SE9WRWQ0L3dMRTUzS3I1L3ZudXh4dUM0ZUIxbi9tQjl4TktYYXRwaXljaEFINVJSZVRDYlFwZHQxM0ZZR1hURjZtNTlUbnl2RG1NRWtzR3hqYVZGeHcreks1ZUhPVFlFUy9jTnVuRWd5ZHJBZWtXckpMa1V5aUFlZVdHWEtmRzZJTWhHbG1EYkcrcEFlWDMvY2pyQTdtKzgwMTNYKzVqSWpBSnZZbjkybzBiMnl2OXR5QUNhMFhQTnFMelpGVTFNK0dySU9PNTFnOG93YStJM1ZSZWNNUm9nRlVnaCt6STdMQURjaWYxNEVpTldPMHNwcVVJZ0QzK1dVNzFvT1V3NTlvSTFxanIwcmJaNmdkbHlmMHJtNCtldjZNMngvVUlER2UzQW9hNHFieHFFSWpiMUFsZ09JS3dGNUFBSTUzNXZBYlZ4bWVzZFFYNW9mbmdMTnJIZFJheXJFa25IalYva1hTaERWYWx1OWdSR01hUGdVUDNGY01raDFNZm9OaWhFSk5JeE1WTERlRFdJdjFVY0JhWXNwamo2Q3VDZU56WTNreTRmTVphNFFUd2lwcVYxelRYMEVXVTNrK3ZBWGFCUUNkNjlIc2RYSi9Rdll0d1NrYmdURE9iS0lDOXBiK1ZWUnI4WDYxWW5Lc3dxTUZiV254S2FpSWFsaW56U3phZlZ4MWNmQ0I0SGp6Zm9nQUdMWHlPRWw0SS9iaXB2TnFtU0lUYjFBMWdOV2tWYXh4WlgzaS82MGM3bU5kczQrM3IyemlnUHVEeFg0Wm1GYzgxck1JcHhhUG1MNUx1TERhVEZEb0NlNjg4dWt0WUxTU3JQRytYUGxpMlluS1FseG93dzNZZURqVUEvcG12UWlpQnRQc2t3R3NHZnR6WTNtdzQxOEJhNFFTd25yODJnNWFVdjRQN3Y1dXd5cUFCZG9IVU9lWEJEeEtpd2xORHBoQUNZT3RBSHMwZmhGZ0FESXZmYjc5dmgxMTg2L2QxakZ4UVFoRWl6Mnd2RHprOU0yeVFCamZwaFZtTXNRUmF1UnJFNGFieTZoc2lFTGVwRzhCVnZRU1NiRnp2bFcwY3MvK093UGZTZTg2RGhONkxvL2dXaS9BbmlHZmRyTTQ4bWtzVk93THo0Z3dOWUpjK1dBNURFSEdrODBnQXg2V0dRU3hvWEpVb3RNSGd4dmJtUWkzQld1RUU4SXkyZ2lpaUxrZGFEYkFMQkxaY3YrVGJNT21qaFRLVURtOEFBQXdLU1VSQlZCTUdzSDBnZHhYT0NtQlg0aE9oa1Y4ZVlwK25RNlVyVzB4NG11YURDNHFHRWg3YUFOellFM3h3bTdvQmZCTHRHc1VVajBldGJ5VWtVTkVweGJOUHR3TzVhZkFyaWtiaEFDNVo5bVUwdDJGY1lKMFpKbnVZTjQwRzNNN1FZTVh6bFcwQVBoR2FxbE1CR0w2d1ZBbExrUGhLcXdGV2dZZ3RWOWl0aURRRFJLd3ExaGpBOW9GY0pUVWNtUUI4R0E0VnNqK1JJNkZCTTRNM1RmTnhPMU9mME95R21NSk41WVU3VytrQWZDcTk4dTF1RXQ0eG5wVGk2Wm03NXpXR1dKQXB0TzN1b2IwQTltMGtTTHM0OUN6SnpwRHZlcW9kQ2xlU0ZPRnBOQURtWUhRUnhVL044QWMzdHJmeWJCQ0l0Y0k1QW50dFpQa1A4amwvMDJxQVZTREJsaXZZUFlMeFJUT1p4ZVpGREdCNXNEWnkvVkRuUmE1TUFBNlBFS2t4ZnY4S29wVExtYWI1UEZpblVrYk5VQmk0cVdaQ2tPTTJkWS9BMFAybExlLytSdXFVZ1pvbGlhZGxubFpwaG4yUDRFTUFiTHQ3YUMrTkU4Qkx4dkxEbmoxUGFOZEFWUjRhNlJaUlh0UG9iL21wR2Y3Z3h2YXFGc3VJRzhEclpqY2FVTFQ5cHRVQXEwQkNrNldwd2g1b2RkamhjSllZd003cmg3YXk4YzhRcEZaUTZMV3VjaUxRSWZZRnNWNUh2SWI0U1FWZ01GQ1N1ZnFpQkI4RzhKeGxWdVVHc05lTDlJaXVXdFFycmhnelBKMTR3TlJGSlY0bUt3UU1ZT3ZkUTVOcjRIY0NlSTZJenA0NVgyaVAyeEcrdVpNdnM4cVZTZ09xakU1NGQ0VWVHZ0N1aDRGWUs5d0FQcTNNMEtvb0xrZGFEYkFLWkNHWVBJdFY1K0xiRUl0RHZDekFBSFplUDBTWnRUTVRnT3ZCdHFvMDFwUk00NzRtbTlhVnF2bThHdDFHT0NFSEZkeFU2NE9BSis2VVl3Qk14QmRiMmxac0xJNU1KeDdvL2pvNEZ4eUx3UmpEQUxiZVBTUjVsY2NKNEpPaFdxdVVoVG40SVgzUDd3eEpMNVVHZ01hZHhYd2FHNEVQTjNaSjJpV3hWcmdCVEx0TlREemlUcXNCVm9HRUprdXh3M2dhTjNRZDkwa1l3TUZwQXN2MXcwakJlRUJHQUcveFBQSWMwNm5oMTBDcG1vK2YvQktNT1hONGFySXhTVk9GaGk3Y3BqRUFuc01UbUlDcy9YZlJNS0RaVTRuUWVsREtxSGdleFpzSVVDaEtZNTFVRGdHWTNEMmNiY21ORHZUK0ZVWEpDZURkYlpXbVdFZXdhV2JVSlR1TGRCcFFKMGFnV1RseTBNWU9hMHEwZ25iOXVIaDFveC9GY2NTZFZnT0lRSmJ1N2dSRVFwT2x1SG1FTzlNU3FSRUdzQmpJMGZWRGRaUUdOZnhnVHhZeEU0QnJ3YWcvRjVyZzF5OUlLcm5mNlpvUEpyeklpTGVrSkkrYWFsYXVrbWliMG80YkZaUEtEMFdZenJuMHZaUkxQQURaaWlZYitRZkt0cW9QVDRRQVRPNGVtaHZXb2pXMVZKd0FyaDlvMW9XNllHSFQ4V2FHTmtTbjB3QVFJZXJDOTU4TmE0SWJ1eVlOSlVnclFIRWsxaU4xcC8xbUpGb0hwTlVBSWhCMXR5bGNWNGwxVS9XS3BxcituVUFFWVFDYjF3K2JDTGpLcWFTUkNjRDdBUjdBcWkrNDlnNTBlWEs2MGpVZnZ5bjlVNHBEVjAxRTBCOUpxanY0MEtiYk1tbk1DQXpyK1k1TUZ2dSsvV3BzTkk1MGlXZVh5ZGtkVDMxb2JBT1haTmNUa05JQXBuY1BseDhVMTJyb3oyc1ZleGVBUzJubmY0cFNXZ2NzQlZhOTRWZllLVFdnalc0MUxxditFRFUyekxJM2c2SWpyWWdETUVWUVRLM1RhZ0FXQ01BcVhOS0ZwL09FRmRydmFEYnJzcjhSUVFqQVlpREgxdy8vRjIxejRYdW9JaWxsQXZESndPNVlEMFlVYWN1WHBQSzhVellmblAxU3U5NTNhUE9UM2lEK2tEcnNBVmVhTHNpU1FQczY0YmRBQkNoelJOLzFTOUV3UjRoTFBEVnltNmJMNVBnUmtERXVWV3NBTys0ZTJwbTdBRHgzM1o1KytGQVljT0FHN0lWaENhWFVBTmlOa1ZPaFV1K3JraWswOW5iZ1htd28yeUQ5ZzIvM0hMK1pjdmFRVmdPd1FLQTdDZFUwTEZZVHhvdEZQQnRvbzExZ1lvWG1KbUxyOVVOWmFmck9CT0JnbnJwMDFCWHptYXI4YkFXbG1NbVhzdm04c3MrTzdoS1UvNW05SStCUU9uTW5TT212MXRiV3puemJxOEhGVzdWMDVrcytuSHgvK1JPcjRGbDdFbnFhYXk5ZjQrN29NME5NUjlINE1LUThzR2UzWlhDSlo1OGN4dThabmNxaDZwb0VUUTFneDkxREcyZStLU3N0ZXpUK3NJQkdvaFNWajQvQTdRM2x6ZWxJcXdHZlorenRvaW5LN2FOT3dHdnRTV2pzRzArQUJqd0pIOXdJRUxQMkZEKzcvZW1uMWlCSjZjdzNnZnUxVDNDMzVhbXFnZHdTcVlQU2F3QVNDUFEzd1FBQnFLNXdXbTNBODRLYU9uTEV5djVJY0VJanNQUDZvVWdZK2NrRVlKaVIvQVBjMy9tNU9mYjBxbmRxMElsUXl4eVF0dm04UlI5dTdIN3IycE8veWE2SGlJSUE4dkJ4YlVXR1hBMHU0d3Z2V1h1cDZ1RWN4eDRyUTA4UU9jdFF4OXNoSGxpK0lrdFlDNi9tZ0ZBRHhZRlhBOWh4OTlETzJ3WGd4b0U5ZlFHaFhiYXhoTWVVZkNSVGE4QUhRWXJ2L2YwekwybXdYd3M0d1JsNStuUWdYSVdBdXhkNkhJV2MwMU8xZ0tEOU43MEdZSUUwdzdrQkxQNEUyZHRocXVCZjBoeE95S2xERUlRQTdMeCtxRE5qVnpZQXc1ZkIzdnFHWi9yOEMzQ1BvMVVwSnBqTm5icjV2RVUreXNMeml5RitQVjk0OWM5WGdQTUsyem4zOElOd0dGNEFPSFE3QUx3ZzEweXhKYTV2eFViVFNJZDR5bS80cFhNcUlTeHhOcFFISE12eWswVmhvQWF3Q0lDdXZCTEd4TDRjQUo3VFpxN1k3SGtpWjlrMS96MTVNcEk4NlRYZ0QvZ29DMnZMN3duelJ3QzhDaEZzY1BIY0ErZk90emhzZXFIYkFXQ3ZtZXFRV25vTndBTDUvTTV2Q2IyYkN5L3VsWnRIbjhYc3VuUm1od0Rzdkg1SXhLWTgyUURzTGY5TjY1a0R5UHpKODBkL3IyZ000VWpmZko3M3VjZlBEKzcvblNHWTBheGxZeTFLWTBQZk1wV3pOUTBLZElybllaWEkzQVplTndCcUFEZzh5S095dXh3T0FIZEhONFAydkg5c3F0N1VWYXprOEF3YVVIN1ZmYTEzdmJHVFRETmxpa05ZbHlZK1dUU0FDR1JobTlNdU5hNEVMSmJmOE01SzRPSy9KV01CaHdEY1pZN3Joem8zZG1VRU1NNWFoRHREOHhYQmp0RFlsNS9iSktIVVUrVVQ4d0tlZHlvYWZJbURIOTlZdXhvQWp0dzl4SG1SMnc3Z21UUXFpcWhNd0RsQkRWaVNYMU9KcTNadURUaTVGVU4ybms3RDhGSEt1cGhtNEpNRE1YUXlIdVNJcFpRcmNvTE5CN2YvdGhQTC9MRitZcEkwQ2NyYUZteDh5bkhPbk1nYkFJN2NQWFN3c3dONFNXKytPZkpOUEhpU0dsQ2o1Z2VyTEhKcndPRWxLNzBnc0k2bjB4Q0VSdUNtNi9xaG5kenplQVQyMmluM0VleVN5eEs2ck8yUDhtTUlZZmFhdVVnMUFCeTVlK2hnYXdld0kvRnhDcDRrZ0UrbDNFck1KYTl1eFoxdDFqQmtJZ0NYdUkzRWR2M1FRVzNpQUw0QmZ5Y2NVMVZIc1FzSlBtWC9WbEVodENtUithdmdYMnJ5NVJEOVhzb1NVYUVaa0VXWDlYRmVjOU1KeDJIM0xRemdDV3BBVzgrTXNEQUxjZnN4VlBiSjBBR3QvbEwyWEpnY3JKWWQ4WGRRZXpINVVkVEVBY3huL0xMd3FGeGpjZFp1aklVTmZFS05UNmYyK2RZZnlMdUNtTzZTcWRRaEZ3WUZzTnAwV3JyUGNpQW4rU1FXNG5VOG5TQVFlQ2FrQWJOMEQ3NUlDYzNFOUEyTFpOMEUreEpJQXRIcmh4KzFOUHhERlZuVzV6V0E5YWxxS1k0UnZSdXJRTGpCejFvczRHdmNZSXpjd0J5akFOYWJUbm5QUW1QNng5RTlVUUI3K3dVWkthT1NQY0czTlIzUE9qRmNVZ0JIcng4MkJjQ05ueTFKK25rTllPOGYrMUlPSTMwSFgyc1M0MHlickg1Sy8wRDRSZ0dzTjUyc3Q1RitWV1cvaGFmUVhEVW5OQUo3NWRjb0NSYnNDRC9SWnFWNlJ4OEhVd0JIcng5YWJ5TWRTQW9UQnJBc3h0ZjJ1eWI2eXdZTXQ4djRXbFdLU2tmdUhycnkzTElBZGxYb0ZnK2ZOWTJUYWV2anVuN295ajhGc0VzeXhZWFBCRWVCMm9NKy9QbkVwVXgwSTNjUFhibW5BSFpKWmpMaDFiTTUrYnF1SDdySVRRSHNra3h4NGJQM0NscnpjUFNRdlRrYjJVUEhIWVVJbFdyYWhKR2MwNEJSU09BVnF6bXB1cTRmdXNqQmJZa05WOXcwdkZnSmZMVDVydmRucEdqZVBYUm1yekd5TStGTU40MDQ1aEp3WFQ5MEZSc3VMbDV4eFUzREp5NkJWTnZBcGJVdnZnUU1RWC8vRWNmTnlZblhZbHFBMUJKd1hUKzBFMWc3ODRFMjNGWDloT3ZHcEQzWE5IUjhFbERid0hFc3E5eU9LeDZ5UFJHWFpScDNUQ1hndW41b0xTNmdYVDdUYWJSVlFwTU8xTnZBY1NXcHNoMXhoMjVudWc2T0U5TXRFZWU2Zm1ndFBQdy9USEJsdGpWZEIxc0ZOUEZBdlEwODhhSk1DekFXQ1RpdUg0NkY5NVJKNFJJdzd4NFd6bUJLY0NxQnFRUkdKd0hqN3VIb0dFMHBUeVV3bFVEeEVqRHVIaGJQWUVweEtvR3BCRVloQWR2ZHcxSHdtZEtjU21BcWdSRkl3SGIzY0FSc3BpU25FcGhLWUJRU2FQQXRJWHIzY0JSc3BqU25FcGhLWUJRU3NOdzlIQVdiS2MycEJLWVNHSVVFOHR3OUhFVTVwalNuRXBoS0lJY0U4dHc5ek1GbW1tVXFnYWtFUmlHQlBIY1BSMUdPS2MycEJLWVN5Q09CSEhjUDg3Q1o1dmtha2NEL0J6ZkYvRHJkS28wbEFBQUFBRWxGVGtTdVFtQ0MiCn0K"/>
    </extobj>
    <extobj name="334E55B0-647D-440b-865C-3EC943EB4CBC-2">
      <extobjdata type="334E55B0-647D-440b-865C-3EC943EB4CBC" data="ewoJIkltZ1NldHRpbmdKc29uIiA6ICJ7XCJkcGlcIjpcIjYwMFwiLFwiZm9ybWF0XCI6XCJQTkdcIixcInRyYW5zcGFyZW50XCI6dHJ1ZSxcImF1dG9cIjp0cnVlfSIsCgkiTGF0ZXgiIDogIlhGc0tYR0psWjJsdWUySnRZWFJ5YVhoOUNseHRZWFJvWW1aN1VIMWZkeUJjWEFwY2JXRjBhR0ptZTFCOVgyd0tYR1Z1Wkh0aWJXRjBjbWw0ZlFvOUNseHRZWFJvY20xN1UyOW1kRzFoZUgwZ1hHeGxablFvQ2x4aVpXZHBibnRpYldGMGNtbDRmUXBjYldGMGFHSm1lME45WDNjZ1hGd0tYRzFoZEdoaVpudERmVjlzQ2x4bGJtUjdZbTFoZEhKcGVIMEtYSEpwWjJoMEtRcGNYUT09IiwKCSJMYXRleEltZ0Jhc2U2NCIgOiAiaVZCT1J3MEtHZ29BQUFBTlNVaEVVZ0FBQTU4QUFBRElCQU1BQUFDZFhFaWRBQUFBTUZCTVZFWC8vLzhBQUFBQUFBQUFBQUFBQUFBQUFBQUFBQUFBQUFBQUFBQUFBQUFBQUFBQUFBQUFBQUFBQUFBQUFBQUFBQUF2M2FCN0FBQUFEM1JTVGxNQUlvbEV6ZS9kcXhDWlpyc3lkbFFTdGx6ZUFBQUFDWEJJV1hNQUFBN0VBQUFPeEFHVkt3NGJBQUFnQUVsRVFWUjRBZTFkYll4bFNWaytQVDNiM2RzejA5MGhTSEFOZG1lTmlSczFQWUlnaVNGM1NIUVJ2M3FJem9CSzlyUzRzd3NDM2xrY2xKVm8zeC9PRUFIcDJRUmhoeFh1elFZUStVZ1BCRWdXbEhzSllqUW05a2lDNFFmeDNxaEkxaGg3RnViTzdMTExIcCszdms1Vm5hbzZmVDY2N2U3VDllT2VPdlgxMW5tZWV1dmpyVHJuUnMrNVU3bVRVUVgzTlZYTW5SVktPVWhaNjBJMmlncGgyMHFVVzZvQ1oxc1ZrMVFwWmwvbm5ZMVh0ZnJYaFd3VWViQnQzNk5KVTk2NnhIcUVLamxOOEN3blY3WEhyQXRaTDZIOTVKb21UbnJyRW50SWFIUWt1U0ZScFd0ZHlIb0pQWnA4UjVjbi9IV0pQU1EwV2s1TzZRRFhoYXlYMEpsMmNsa1h5UDJ0NUx2WndBb2h0eWROSFVOdlQyNTBkT0RxUmphS2JHd3ZKay9wQXJtL2JyRzIwS3pFZ3hyU1RWNXZQRnJkeUdZSm5ZaVQ4NFpJdXFsYmJHTUp2VDBaTHhqbzFvMXNsdEJvMDZHaWRZdHRMS0hENUJtRHo5cFZ4VUhvWkpJc21VSVBOZFRHbyt6OVhKS016THgxcTRxRDBHZ3IrWjRwOUpCUUc0K3k5NjNrKzFiVzNTRDBTS1laMWQ0eE5MVExuVWd5ODVQZElEVHFKMC9zY0R0cUtLRVhrNXNXc0FGVm1YblpJM2ZINDNzLzgxS1I1Y1d2dGZPNjd4M1lRbTdIVEd5MG82T0o3Y2IzdmtXS05mUDU3aHhDZlVrUFVuamZuaElGQnJQSGxSSG1kUjNDWURZN0VMcWhjV0I3UERITWpjaVhReWdSL0Faek91NFdKa01kUW1YVUFiNWlMT3ZaajJjZ20wWk85aldsdVRWQXhMTFRoSmZtVUQ0WHRodDJaa05zVmtPWjhCczlWV2F1eHlVME45TytUOUJLYm1XZXdVQld4WjZJSlovTWM2dEQ5aCtYVFZibFNEMHViSThseWNrMEJYeUcyR05uNExoQThwMlJ3bThPakR5aEc1ZlFVUG9ERVRjVEo2dVpCekdRbGJHekhOSWJIM2grRkwzN0U0RDZIc3hycWhDSzJkaHJaT0hzbWhXN0FqRnlEajV6eDF2cHptR1FNQXJSYmhwSktIbzJVMDBJa0N5eVVYU2NnWnQ4U1FBMmk5SDBBdUN0b0tIUlJ2SzBCcjlMckU0b2tuNkxNWHJLeUJTNGFTU2hRMGVQNnlSMHlNQjhRT0UzRjdPQUtvU2l6KzJwOHVESnRpT0wwR2lOWk43bzZKa0MvaVlTbXVuMkdENVpaQ09BRC9jbURiNTNzWkFxaEtLN041YWlXYkUyb2J3V1Y3VmFoTHhOSkJROWJpK0xTUlpaYkdEQ21ld3RaNE95UllrUU43WWI5cjY2dlI5cUU0cjJCNWV4R1hyRXVvVjZFaCtRNEtFSnFYaXFMS0dYR0pJOTQ2bUJsODJ4RWEvZnVMR2RNcHRUVnF4TktPOXprNDVldE4vdkZ1cFBmd0JpME9LTlRrODhVaFpacHFEUFdrL2NyVW9vdGx5ZTFNck1pczBRdWtHTktMdFBveFdpZVJ0SUtIcmNKUTBCNmMwZ08rM0VFUXBtOWNLeWdNelZnMjNmbUpKbHhFWVpRaGRaUlU1bnluY0dlSVE2MHg2UXdLMWs3SHFTRExKRHd0RTRSMGJaWUx5clNPaWlzV2pLaU0wU3VrNFZ5ZG9xWFEvaDJyTnpwenRBb2JGN2dtRWp5K2NpMWk0NFlGaXVTaWgwYURXRjB4WWJaUW1kWjRUYTIzMXBFWWF2ZVJvS082Nno5N0tSUmM4TWQ5NUFpMjZnTCtiRU41TkNCbml3eGNKRm03TGFZcjJFT2c2WVNVSDYxU05VVDNMQS9DQ2s1M29rRzlrdFJ1Z2dreFNJVlNNMEd1cDl2aTNXUzZocFlNcFVTd1kwajlBMUhVNEpBNjQyc20waU5MTnJHa1hvaWlzU2VwcytLN1BGT2doRmVyaERRald5TkM4bU5WcUhwMFZZeUdKMUFlY2F1RmFxRW5wQ1g3aFlZbEdoRlZ2d1BLdktZWmVya2FWNVlVaHpEcUcyaG5LRFczWk9WSEUvbE5VazFoWXUyeWJVMWJhMDU1TGV4blc1bTRuem5hRk1sN3ZPMU1MRmZhdXFodEpFZVVFU3NHMUNiUXVITE1DNk5vN1F2bWNJdFRWMGd4RjYxWUtMYnVjckU0ckdjbGtXdkExQ2VkdlN6VXN5cytQYU5FSXhoSHI2TGd2Wk5VYW93bDJEYnNvekNHdEp1TmVMTFNJVVBaWlk1RndoeVhvbFc2d3E1elBsT3dPOFFwMnA5MzhnN0huWDNVOWhJUnN6Rks4NTBoNi82eHVPVUVlUUYxdE1sTlVVeHhLTFlqS0VMck9xREJ3U0hFRmVvWTYwQnlGb1VldnR6T2N4a2VWMm9tUmtwaWwyNThlMm42ak5FMU1zQ2NnUUdoT2hxZ1hrMU1Fdk5DZmpQbzN1SnNuQVhYVVRXYjVxOGFWMWwyQ0grckZ0cFRNelV5d1ZZUk02UzN6cTFrSmJqbkh2RjJva096QTNUbHNCZXpvVFdZNmkwcU5TeisvSEZsczJwMFdScGxnS3RBa0YrNG45cXB5L1BuNmgvano3T0FZODZkTU4vVWxNWkdIeEpkZlJVeFQxKzdHRmFVR3VRa3l4Sk1JaWxEZXQzOTZ1Y0wvUTdaYXdyOUpCTmRUODBxcTRpU3h3SVdlbEtYYnJ4M1ltM1pjenhaSUFrOUE3MmxTUEc1M3RpdllMM1c0Sit5cGRLL01xZ3FxK2lTemYzZDRwUXVsdzc0QkxOc1ZTR0NQMDFzZkpmZW91Zml4MzNPT0p0L0hiTUVJQjVFa1BLaWF5M1BLM1k0UnVxTW0yS1picXhnaUZWcVp1dk9TcHN5TzRXWVNpcTNPZVZpQmdUR1IzV0VQbjFheklGRXNWeVJCNnk5Y0dLYlh0bWtVb0poamVyUzhUV2VCQ3pvYXIwSDBBVzdRWE1Tc3l4Vkw1SnFGblgvbkp1b1FXS21kL0pNWXBCTmYrQ2F1OGllek96bklqTEhQRi9xWXBsbXJDQ1MwTGFLQVZsUzF5RCtkYlZEMWR0cEltc2xoWWtGdklwdHQrU0FqYldDNkpUTEZVK0NHaDI0ZDRXYzFGc25sTVpJV2xhTWNJN2NxRE1LYllRMEt6eElSQzJ0bVBWcWprSnJMQ2xsdGtPcUpLa3A2UWhtNGx5U21XemhSTFFZY2F5b0RaemcreDVFMW5JWXMrRWU2YU4vazJJa0tFemtzTGh5VVd4UjRTdWcxc2VSSU1qR0lxNHNoaUlidkdDTDNzU0JnOXVrMmFRNFJpZXNhUE5sbGlJZStRVUJmb3pqQ0ZvaXZXUW5hREVYcktrWEt5OGdZM0NsVnR5eEtMcUVOQ0hhQzdnOWJkcnlueHhCYXlTQXQzMmxIUUNhOTkzMG9jMGxCNm80SWx0OFFpN0pCUUMwZi83VVpvVzlGQzFuL3FiMXJhQlB5Q2VFeUkwQ2dXOHpOTExISWVFcG9IcklydjZ5ZWNWYWp3V01qaVk0QndMcnZTbE44NFlaWVpKSFJOcktBc3NTamhrRkFUeHNBZEdEcnBqYmFSYlJPaExzdnZ2SGNIemlvN1NLanNMV3l4aDRSYUtBWnVhZHpxZU9OdFpMZUlVTG5KcGVmYTJ1NXhrQ0NoNjJMZFlvczlKRlRIT3V6SHpOTHhyb3JNWXlQcmUvc01lNWsxTEZzaWJMVXo4N3d0Tm8vUXljL2RXQkpWL2grNlRyYlBpMXQrQ2JZaUkrWCt2d0ZGMlErSXFjZXlrZVcyb3V6TCt3anY4RXlWc01WK3kxTlVqQzAyaDlDWi9vMlY4WURKYjdFemlZdldPTjhrUXVmbFlwN2hZZjlra0IxU2w1dDVneHZmdWhHdG9ocTJzcnZJaUExUGlpNDkzVGtxdXZ3VmR2eStheG0vbWtSb0s3QjU1bEFWdm5CWnNvbmZrSE9pYXRqS0FiMGdvZjNMK05nZ3N6RmhzNzZIdXEycERvTlh0RW1FTG50UHpSTVdXV1RiME5ETW1oTTlyaGhDSzJLTHNrZE9zU3NrMW1Oem5zVWtZSnIzMVZoWExTRC9walZ6YnhLaGZibkRBUnl5TGt2b0pZYnN5RXo2VmRrTFY4VVd6ZVV5aXM2S0RSRTZoVEg5S08vekJYUFk1eHZvTld3U29YSElydUJBMXZVbE1lQW4vdTZsS3JacjNHeFZqTkNOcS9TUkIzYTBlRXBzTkN6TE9ScW50VTVDMzNPaFBiNy9YMWk1ZjZFM0dxZi9CWjlQN3U4NVkzWXFrS2F0STMvaFdXVEZ0LzVlcnVjWkp1TU92NitLN1FaZmlHYkZoalMwUFlyd1BVODI5UmE4NHUxR3ZYNlp2M015SW92ZC9CUHJvWkpmUmE1SnM5VTR5dm5aSkRrYmo4Vm81SWpmZ1NBeTV0R280M0ZaWk5rbmJKRHBvVFRIUzVMa1ZlS3VLcmFiQ2Z2WHM2ellBS0V6WkxsYTRWdmpXOElDZWRTY2lOZW5vVCtVSkwveGIvLzk0M0dDVS90VEllUUlFSWo5UnZUMzFoSktJTFZURnpyM0ZTZzdpeXkrTXRWbWpmUUxIWjV2NXFQWVVKWCtxdGpPODdjeURMSFdGNjFYdWRqMGQrTE5VU1JtdDFGWHZCYzV6WmF6S2sxdGhHSncrUnNxZFhJTnM4RGxIRUl4T3IyZWFwYVRUTld5Rmcvc0NnRkRrV01NaGRUWm1ERjY4ME5mQnBJdjdPT21KK3BTR2RzcGJsa3dDT1hXS1NhU2ZrNjduaHNMMkE2RnQ4VVpsbU44bzF3bXJZM1FvWnpnVC9SdlliUUs5RzBRZllsR0l0Uk1yZ0JrYlhiMENwVUlHSXJjaEVZbllrS1dYTXgrSDlDcldBbGJMSE9wc3l4TTZGRStHWUk2TExHNjNQYUVYcVhheHRDNTlJVzNFOGtYOHdqdDB2Q0J0aVRxWk5Sb3gyN1czYnRoVXA2QnJBeU1vcmsrSTFMOFBKUkd3RmNKV3pFQ0dHS1BKbWZ1K3puaDdqc1RPelYwa2RzVk1DTTR5U3F6YnFhcVMwTTN0ZjgxM2NEVEJ6VVVWcEtyOVA4bmFRZG00TFJETjYyc2xVQ1haQ0NyUjN5N0xkaE1YdjB4UFR5S0ttRkxqOSt4Tk5RczNuMDM1R01uMmdPUDM3aHNwS3VMMExhbWJOVDJnb1NpdHhtaEZtMCtwcTJRZnhjYzJwbjMyRHpFZXdtTjhNOUs1L0RQU2c5KzA2NWtKV3d4NlNBZDg0dTFwWW43RmY1WFBrZWxnYU9QUWpSWEU2R3phbmxHWmEva0VMck9XOWM3enI2TlV0UDhmemRjTjJqNUs0NHNQZWRWcW5nNWJHbFpmSzA0b2NqV0k2SHozQUFZUmRiTXZTWkNiNVBGa3l4MFJXRU4zWkt0aTZXT1IreXk0ejlvWnFjRFFncXJDbjMxcjBjRmxzUVdoRjR1VHFndzRjS0creXg3bURscm9sY1RvVnZhRU1xbU93dE1tdWRuYUV3M1ErWWJUd0dsZ3VPZ0tiZUVobGJFdHMzcVU3UWR5YkZUMkl1aWFXc1lxWW5RTmJtbnhLREdsRHBJYUZmWDU0bmRJaFFhY1Q3UUVvb2lHMFVWc2UyekhxT28yTnZGWWxxTTM5SDZxdmxNTlJFYW01OXpXZ3NUMnRkTlJMTzdSQ2lOV1V2bXd4dDNSWkdsam9nYktrcGkyMlhHM0tKaWIxYzIrZE9zK3NzOTR5bHFXb2RDSmEvcjViYnlDR1g3QlR6SDlDNFJTanZLMS9SS1d2Nml5QktoVDdNeWxzWFlYQkRiSVp0MUZ4VjdRc3cvdWx3b3MrN3FUMUtQaGdJc2c5RDVBb1RldGt1RVlzUUxTaXFLTEwzT3dPM2lKYkhkWXV2aW9tTG5lTGN3SS9yRWFkUHd4K1l2T3I4bC9WaFRHV1B6c1FLRXRvSXdsNnlRSXh0WkdnZU9jQmxVRkZrWWthcGgyMkpIbkFxTGpSbTJVRVQyajB5MGlXZTRlalFVcmQ4NFkzNmtBS0g5WFNJMHo5eFJHTmtJcnpNc0FNeXkyQzR5MEFxTEhiS3AzZGJ2c3Y1K0VqWngwOVZES0xwYzJrMVNibTc3aENMclNPWGJTUS9PVFZwcmNGTmFZV1NqcUJxMk1LOWc1NnV3Mk9uazFrSTBPKzUwazRleFlmdGE4eUhxNm5KcEJ0blRpcDdZUHFGVHUwVW90cWFNUnFkVmwza0xJMHZIdGFwZ084L2VWaTB1OWlQSmpiZkhMeWRUK0N2Nk42aUxNRnc5R2tydlVobTdPRUZkaVByOFZBeXJ5TnB1RVlxV0U5b09MYTRxcUg0bGJFRW9KbFhGQ1kzKzZ1ZVRYNFR3dVQrSTd4L2hhcnFhQ08wRHJZNVc4c3MwZjlhckVVb2Q0U2liWWdkQ09INytna3NnRzFYQ0ZpME1YVVlwc2Y2bnFHa2RHbTJCRjk4SEk5OTVvZjNybnhub2RVZ0puV3NiaEU1ODVWTjNmZmJjQ0drZlB6ZSs5MGQ0bnNuM3htZk4vTkVMUHgrZi9kdE1iNk9MeVByWFErL2pJM25keU9ZT1ozUThvWDZ4Tldrbys2K1lwU3lLQ1Brd2xCZHQ4Y2RFSk8wYUNmZk14RjhUbjhJTmtJRGFCZFBZcnlmak9FbCtqL0xnajYveHgvSGpFZm1GKzFHY01FT3BQWG5mcFczaHU4L0Z0SFE2TVQ1N0wvbFB5a2g1WFF3ZldOaDlRdWxrZnFkMnNUVVJTb3U4SlBtVGprUXZ2YjRrdWZHeGFPWm5sSlZHSjVUMmVKVWJJSThrOUxuam40aWkvMksyMTVuK1U0Tm9ja1VZWlZpNTMwcithQ0dhV0U1SjdvcENHS0hDbnlHMEpkNE9TcXRtK25aZFEybTBXZGlyaEdLem10ek5EOWo5NEhSeWMwREF2VU5jbzRrclY2N0V5UmkvVng2ZXhFOC9TUjZqbXlzZHBIck8rMWRReW1naXhveWN0aHN4cmYrQnB5Z0NyZms4QlpFN1F2TjFuTm5xS3hQLzQzL0l4WDhhd1pQTU8zNkZYUkZxTE1aYW1jclEzYTRUQ2wzQ0RuZmRZbXZTVUhyRmdya3hsRWR6TXl1U2lBMXRnNjJ2NmR1R09TbWFXTUg5UmI3VnQ0NEhub2w3VkJ5TXhjd3dRdjROSG90RlEzS0s3c25OckVINkx6QXZOZnczRzVWZ3dUaWZyTTJ0ZVpEeFd6ZXl1V01vOVdxalBVc29XVXE1Ry8rK2h0UHoxTTRuRXZSa1JJQlFhaG1qbFpNc0phaFpQU3JZVzFPTHlJbmtWd1JkYmFXaTdETXhvbnlzaVg5VEN0S3ZJUFI3K3IzdFAvaUV6bnpsUlQ3blZnQkpxWVpuTzFtVndDMm5PaFlpZEQ1Si92ZjdQQStHMnljMmxyaC9LNUdHV1BRcGd1U1dydHhkK1JtL0NYTUJKY1hEckNQenFTRERzK3VFMGd5aXQ1c2FlaEVDUFU0Z3JnT2lUWGJTQlF4MFRIRS9sUjQ3eWlIMEk2dThZUFN6M3prclpLeXJ6VXlhVUhkWUtPYjlwMFEwRzJVNXo3T2k2MVV4d2pQVWVtMDdqdTRQUHFFdEQ1c0k1dnVBSml6djBwS1BSTlNHbGhJTjhwUUlEaEVLdnRTcE1aUW9sQkhuZHVSZ0RCOGFOamtNUXFsNWFpWVdqV2ZLc0hDd2hPeG5lUzhTZXEzMmRoU1lGRTBESW8vN25SU24xSWYzajZRVGd4VlVUQktDWk9sTkRxSEtRaGVueDdyQTh5a3VpZ2k5eHJ5dzZ3dEJkTHVKRVpldWF5bkpkS3NjQ0tWbGpkZnR1b2JTdEdOWENmVSt1aS9pUGUrVGhOS0JVempzV0YxUEU2OHBXMm9Pb1dwMTBaYmpJcjMrSkVkaitFVHhhQzlZMTBpSEhvRHVaa1drREZiWDdsNGtkR2szTlZSQnNYMlBvdlJKbG1kZHFSWGREbVZYQ2VOODJtZHY2RE1icElJcXFnVUtDQjFSVGppTWw2ZTVEdzFiNWpadFAydXMvRTNIK000eTdqbENhZGF4MXdtTklrRXBoeHhrWGVZczBPK21vamVIVU40YWtBT0VMb2o4S2FIUmY5NWNFb0VwdFJRQTFYMG1tb2sxaVNJWnY0RHZ2ZFhsRXFHWDk3aUdFblF2QUEyaVUrd3JuYVNJZGZIdHJDaFBRNjlUYW5Jb2lYdDBEWlVodUpxRVlnRjZNN0plZjlVU3IrbFRLQzFjZW5kOUROMHZoTEtYa1BnTUJzVDJKRjUwd0Z4T2tYSTA5TFRNVTR4UXNnV2Q3NzVLWnJhdmFGMmU2UkpQdWV1RVlrNkhtWHZkWWdPelhCdVJiZDlmUWsycGQ2TW1PRXB6WVhRVXgvWnpDRjJWZWRyS1BFUmpxRkpjRmozeHo0KyszOVJRc2dVKzdac1NVYmR3U0tnRXR1QjFJdVoyY0RLRm5FenpZb3pqeHg3enV0eFZtY2RQNkIzdlJkbHdjbnJFYzBDamZWTWk5Z2JWM3RQUXEvdENRMm42UTlRZEFlSW1vV0tGV1ZsRFA0d04wai8randXYjBFVmJqV1hMb0d2L1VFTjFPSEw4M3pUaWlVa0VvRHVYQmxpS2hvYUtPVTVGUW1lNllqL0ZKaFFyR3V0ZExLMWEvVU5DTlRSeXZKTm0xNGNWUDYwM2FDTnJrT2FzamRCaHdyNmRZODl5SVduRm1JV2xvc20zdHRlV0xUUXAycXZMbGpreE9Fb0lBUjc2V3RKUXJjdkZwRWljbzZ5bW9jOVZPOVcyaHRLZzdWMXJvazdlT0twMzNkUE4zUDNRdmJ4c21WUG1WMDdwRnB2ZThoMWNTVEl0VytvWVEybktKWnFKVGVqbUxaeUY2Q2lCcHFlN0Z3bmRYVXZSOXZkRDU1UUJnSU80eURBbmhSbWxxSUpRMFRPN05QU0lzT0JDajFkbEh1Y3M5MktpYklPcVFKNWhKcjY2NmY4SFh4Q3FiSXBTZ0g3OWY5SFFYU1VVeVBtY3ZUaXdYMzBBZHdOOGh3dlpleWxtQ0NUck9Wd2xRdnR5c3lVemhoNjcyVUduWU5lTmkyU2ZlZHRiaE83NmJrdkxSNmVsR0VCc1RpY085K0FPazZJb0p1dXpjb3RLUmFvUWlsYWkzbWpnRlhtUmxMQ01kV1pmOWNjeVZGNlhsYUZLaHBqWFhkZFFJclJYKzlBZHNCUk5ndytQcy9kRDUvam5RQlJDSUpUOFhhTUQzRkliSmxVSXhmay9wWU9NME9OeS9KNmovaDNkeW10VU5RelBuaU9VUnFSZEpkU0FJM3d6WjFuVjF2bG8yVklVVW5ZZ2VwNFhVNFhReFhRNWlkVVJCbVZGNkNJUkRRVzJadHhjSk51OTAzYmJaV2g2M1hVTjVWT011c1VHTkRSOTFsemZuQndkUmNwVzhqM3lIVlg3SzNTM29qYkRkRUtodHlPS25SWjZkMXZPcEFpTjVEcWxod041T3FIOC95Nkd4cFlkVDhoK0VjRXFwUVVaM3JxUnpWMjI4RVZBM1dMcklqVHA2T2gwa3lmcEZpc3QxVDNTVjMzRW5NaVlGRzFTdndNbnoydm1FYnFSYWowUTBRaWQ1a01ydW1TM0lpSmpOVUx4UWJHNzhVR3h6N3lVcWd2MzR0ZnlxL2MzQjlzakNZMzNMa0toQ0pZYjMvc1dLZFlyamtma0NNM0pMYU14dmwrVmZyckdZbU83bjA1Z3lMTExXRWEwcnFHTFl1STBKVmI5ZVlRT1V3M0ZjMnVFRHZrY2RpWldIWUZlSS9hYWhUcmJZc2J3T3hleWVyckgyeExrMTNVb2ZEYmNQcEFpQjF0RWI1dFFFdjBHbW1mbXVoeWh1Zmw1QWhDYXFpTDdMQ01YZmxHb0g2VmFUQmVsZlcyY0E0R3NMY3dMdHZNSTNVckgwTllLbFRNSFV1Rm1aWlBhMVBwc0ZpTitFQzU3Q0QxWStjT0VUdllKVStGdURaQnJPZnhtQlZMa1lFdVcwWVZ0YWlnVGZLT0hRdk5janRDODdDS2V6OEJWNG9zU09veHlXRXB3dDVJQ3dJZ1F3YWpBYWZLMlZubkFmTnFsUnJHMDVqUEwvbldXWURGdE8vY3RVZ2R3Z3RPMExMOVpnd0tkRm5wa2RJWnpzYWhBeU81d0FsWGhqbmx1ZFlpdG9NS2oyQnhzTVRoZ29IS0p0VDVzZlliSlJPcWJBMWxaL3pWSHFEK2pFVU9FYWlyYVQwNko2QzFwN2FNZTk3ek1Bd09kOU5JNHkvckt0U1VldEo1MnFUaGlnaWZtRGp6enBrSHRtZ2NlZTNhSytxeWpMUHZmS1hNREdwRysraFg1MmRxWTY3SUtNVDB1WkdXSzJSaUZZdjc4Z2VkSDBicy9BZDg5R0RhcUVrb2paYUFkclNCYWdqcHp4MXZwVHVxSnJKYnJXaHVoRjVKUHkvS24wNDhoVDdKUDBGUEVXdnI4TkY5L1dDWVdBK3FFcEc1WlBRVWRwRmJVREtWK1RjVGlqelptK2t0b1I2dlIxaXFLK21ra2ZUMHZraG8rUG4yUWNXZ1Njc1dhaWFPQUFLSEhHYmpKbDBRK3ZMR2FYSUNVaWhxSzVvZ0tlY1V5bWFtV2ZBc0NFNlVvemlkZ2dYVVJPdTcwazcva1lpYjY2cDhUb3VoNVFuT0ErSWhGejF4NUpLYXEvZEtEUDhtVFgyU3NYV0xvL09PVnoxSGNiMTE1Q0s4ZHNuVGp4NjRNb2grVXdTUmhFNllpS3VycnlJRkoxeVBKSUdJdklTYmpKWVJHNzRpcGhKdVBmWkJ1ZEFmODBuNUJqeEIrTDdKc0NZc3lIMUNaNXBpTXFvUml0b0FwZ0Zlc1JTZzBBdTVHUjFYQzQ2bUwwR2RKbjk0OGdKVGp5OGxOVFVFK2tpUWYrb2NmL3Rja2VSdXZBVll2d2drRHdFUTdlZnFuN29pdlV2U1dqUHN1TzVERTcwYkVJWGUwN3BqcGc1a1BQdG9mOTZMb1R4SDhhMlRUWlk0VnNTaHVST2xVS25kSEVTSDlycXNYV2ZIM0xXL1NNcjJMQ2Ftb29mT3MwL0dLdFFtbG5zZGFUR2cxVXQ2NkNBV1lmd1o1YjN6d2tYYmFUeklwNEpLY2JOOFR5Umw2Wng1ZlZKZVFVejR4WDlrYTA4djFpQ05DV2Jwelo2RFptektZTFNURmhKTzk0Ly9oTVgwUGhMN1VmdDg1M2lZV0tTMktsNldySjZYQlY5MDRQRjVrWFgrd3RFeDFya2pvT2l2Qks5WW1sR3RDY0NsTlQxVVhvUjJVOWVlc0RpbDNWRDdjQ3k3RVp4ODd5ZjNPMzNkK05yNS80SXh4Qjg3OCs0WDRqUjl6eC9sRDhhUnluSFltOGlKN2ljaExla1ltS3F3cW9adHN0dUFWYXhQSys5emdJMUFWNnlGMGdqZWNtY2MvSDk5OGJHUTgrcDY1b1NuV0lGQWJMN0p0SXU5WksyY1hZUlUxZEl1VjZoV2JJWFNENnFGbWlWWjkxRzA5aEtyaTlyQ0g1dGFoZnNLSExIWFZXUnd4eGFwS0tBaDZwc0NrS0Zxa2VzZzNmTHhBTjRkUUxIaXRmdE1FeFVmb2tHRE1qTWkwMnEyb29jdHNhZTBUUzNzWjZRcU9xcnBPQWRRR2dxNDVoTktrWWltQWhRZFpQaGZKd2dnNktoSzZ4a3dvSHJGc2M4b2tkSjc0bEtZRzc0TTBoMUJhM0xDRmpRY0xEN0swMnRHTVhDb3o5S1Vpb2YxU2hBYnQwYWhkZ3doZDhWanRCVWNlUXJjWW9RTkZwUFFBdUlxRXRwbmh4eVBXcTZGQjh5VXExeUJDMXpRcnNhUkZ1M3FRQmV4T215RzY0b3FFb3R6elJTWkZzQ3pCSFJLcU9CdW1HN0lxVFBPNENhV3BsSHZnMG5hUHRGSjBiMWhaYUhDK1ZvVFFlVmFWd3k1WFFkd0tUeEhkaEhLRFczWk9WSDAvbEhhb1JzVUpUYzMxNnNFTVQ3Z1ZHVW4zKzgxaTFqeWdQNUtiMEhXbUZxZjFoTUxmcXRqbGtxRmpvVGlodG9YRHJsbURDRVdYRlJyMTNJUnVNRUt2MnJEaGZqNVlHbVVJWXl0c3kyNnh5TDFDa25WOTVHM3JTU281NE1KQ0F4bjNYeFNNTzZFakMyNWsxeGlobHgxUE8xWHhUQkhXUTdRLzZ4YUxpQXloTFZhVjg0NnE2RUVOSWhRcWtUSDRhRkM0a1kwWml0ZTBkTko3L0s1dlNLL25Hc1oybmg5QWNJdEZpUmxDbDFsVkJoNWhNamdzVktZNkVGY2F0QUlQNGtTVzI0bG84bExDaGJGZDU4ZEtuV0pKV0laUTFyYnlKcms1L1h5SnA5aTdXV2dGTXZCWHo0a3NYN1dFc3ZrTHpNRzJ4U2ZkVHJGVXFFMG9iUzZFVFNPc0t1RldGS2p0L291aTk4cDcvbW83a2VVbzVtNUN1a3NOWXp2a2RnNm5XQ3JQSnJTRjZxZUh0ZHdTRVJvVzZzMjJMeVBhdnJjazJOTTRrVDFDS0lZM3h2MVFoTEZkNDBlK25HS3BUSXRRM3JSOC83eVJWaUlzTkUxM0VIeGREcUhuVVp6SUFoNXluaXc1d1dGc1k5NjhuR0twWUpQUU85QWF0M05HckZFYXVoVTA1anFSNWJ2Yk8wR29IQUNjWWhXaHR6NU83bE4zOFdPNTR4NUZoRjI0RllYejdyZlk5YUR0ejRrc3QvenRCS0ZrK2VzQVFhZFlRcFpwS0ttbGN1TWxDdWZ1UFY5Ny85MzN5QnY5MmlSQ1lWbmdaNTkwQUpUZmlleDJOTFFjdGhpZDJibHZwMWlxVkliUVd5ZFZYZGwzTFEwemtvcHFFcUY0MXNBeXpva3NzcEJUY0xrOGJTVFFUWFFxVFJCYkdJcFlaWnhpcVFpVDBMT3YvS1FxbHp6dmpUM2RUVkNvVWNUK3YwRXZGM2dad29uc2RtYTU1YkNkRjFzRlRyR0VOU2ZVajNvN3VlNktiQktoTkEvcHVFQmdZVTVreWJvRXQrRE54U0xLWUxzcGRtZWRZcW5VUEVKajk0R2FKaEZLSDFUdU1RWmNQMDVraGFVb2g5QXkyRzRJcTQ5VExOVXZoMUMwem11dXgyZ1VvVjNYYVMrSmloTlpZY3M5S1JNNXI2V3dYUk5uRUoxaVNVd09vUmcvQnE3YU5JclFyZEE1WlRleU1UcGNqeTRvT0V0aGkxSlpNM0dMelNmVVI1d3ZYTlgySUhubVBUTkQ5b3h1Wk5lSVQvSEZDQXVLUjJXWDU4UFFGMDdsb0Mvbkx6ZTZ4U0pGam9aT2VZNkxoWVJhRDdEL2IyRW1jSzR2MkpPNWtkMWdoSjV5UFB1a1d0U1d3UmE0ODkxMnQxakl5eUYwM1hOZ29sR0V3c0R0MytKMkk3dk9DRDN0SVBTRWFoeGxzSVdSZzU4T2Nvdk5KOVNYcjFHRTByckZRUTBQY2lQa1AvVTNMUmp4Vys5QzJDN0tNNlZ1c2ZtRUxydVhvWTB5enJOdXpEdGhkU05MSmxmMzRiSXA5ZDVRR1d5SDhyME10OWg4UWxlU1U3d2hXcitoVm1RbFBRQzNHQkV2K3g3RGcyeWJDSFY5bkdGZWZVZXJETFlZSVVlc0poNnh1V09vNzgyclpoR0tFZEUxSElhUTNTSkNYVXUrcldTVjVhTlBQQ3dKbjNrSllKdDIvaVVKeFN6WjNkY0VoSnExT3hCMzJEenhIbFQySU90Nyt5enFTMHROR1d6Ums0c2pwUjZ4ZVJvS0k3T2JrV1lSbXVLWVJjT0RMTGNWOFk5ZTZaa1EzdUgzWmJERlhJdDlMOHMvbzhwWnRoejF6ZGViUldnVUt4cDBjcGpmUTJnMHBDNDN1OW81SmxVTUg1SE54cklTQTlpbWZiOVBiQTZoM25QN0FhR1pSejRBQVYyL2VkNkhMRis0TE5rUHY2SG1SR1d3UlNzUkpmckU1aERxemRZd1FoY1R6MncvMFBlMW9hR1pvUmM5N2pYQmNSbHNVV2FIWi9mbVhpR3hub0dTM24zenZPVFNNRUtoYnRuaE1BZlpTd3paRVU4bGY3K2E5ck1sc01Vbk4rUnJOaVVKWFZGemJGa2pjVzBZb1pnVitheTVYbVJkWHhMRHpGWjhLNUttbzZzV3FMbllBblV4SjhvN0pPWXVtWlpLbmdWMXd3akZyTWgzQ3NWTHFQalczOHQxYklmSnVDUHZTMkE3bjc3VDRCVWI3SEtoNGlNcDM3dzJqZENoYjBIdVZ4WDJmeGJvZGg5S2tYdEprbjV3dEF5MkcrbmNyQnloT0JyVFNhdWorNXBHNkxxMG9lb2dNSldBZGJBQUFBUWVTVVJCVkw4WFdYeGd0TTJHMFM5MGVLYVpqK0xiRmNLUEwycVh3SFlsTlNhNnhGcGZ0RjdsWXZYZlk5Nk9wbW1Fd2dyZyttQUN3SEloS3pHY2pSbWpOei8wWlh6ZTlZVjkzUFJrRkRwa1h5ZnV4UlpUWkRXU3U4Unk2eFFUU1Q4T2ErVzg5MENxVjZpcThNSHl3SWdxNTVmV2c3bVFWVWxPeEJKZTdubEF4ZURWZk45aFh5KzJzRUFxa2x4aTh3bmR6S3lqWklXOFFtV0NnM2J0K25wSUY3THB3OC8xSmFOMDFZWlRmSjNaWng3MllydW96QXJ1anVFb2ZRQllPSHc4V0pHZlZtZm9XNFkyYkQ4VWlHQVFkVS80dzRSRzBiZjVRQW82WDIxOHE3Y0V0bXRhbzhvVG01S28rL3FwaXV2QjhIdGJrWlh1d056aWdkMDJsbHhrOGM5SzUvRFBTZzkrMDhTaU9MWVlRdFBQc2VTS05hV0p1emo5aXcwcnZuR0VZaEJWRXhJRGkzTEkwcjlJblRmS1NXOTgyQnB0cXBSWUxKVjZxUnpENXhOcUpEcFFON0FKT0orbkZMTHNIL1Y2enZMOHZSOTYvV3NxU3lteE9PMjJvRW93UGMwakZOOUFYREl4NEhlbGtOWCtGaXhicGcvYnJyN1FLU1VXLzR5RG83Mi9uQlhwYjBXdXRBY2pESzNiT1lpV1FoWi9rMWtZVzNUNjBwQUxSRXVKdlkzV1hzZWNDMnBmS3pvWTVEbWZvdTFlaVpaQ05vcUtZd3ZJcjZZVkt5VjJNY0dieS9QWDAxSlNYd01KM1hTZStTcW5LdlNuaTBXeHhTcFVHd0JMRWRvaWMxZnJmRXBqNm1zZ29YamtVeWtBeWxjS1dlb3lpMkxiTjB4THBjU3k0eExkazZydW1xZUJoTTdFVHR0T0tXU2pxREMyMkpKZDFRZ29KYlpGeCtiZGsvVUdFb3AvV0hPWjAwc2hTeHBhRU51TDVnWmVLYkh6bU5jZGNTK25tMGdvenFGYzAzUkVlRXNoUzUvTkxZaHQxK2h4eXczZHN6Q09zTC9aekQ1R0V3bEZuL3RFRm9tU2hCYkZGa2FlVlYxNE9iSEQ1SXZqQmIwWTVXOGlvZWh6SFNkcHl5RkxmeTVhQ05zcHM4Y3RwNkhSeFB2R0R5c09EVThqQ2NWRFovdmNzb1FXeEhhb0dlYUppYkppRFJhMW0wWVNpcytoWlB2Y3VwRjFXK0hRNDU3UzREOGsxQUNqOU0ybVk1NjdPNFJPYWNjRldmWHJGdHRNRFlVOWQ4bHVEWFVqNjliUU5kMk9TMVdvVzJ3ekNZMjZOcTcxSStza0ZDM0pHcjBQQ2JVMXE5UTlqbUhacy82NmtYVVN1cGs4YmRXM2JyRU4xVkFzUlZkM0dGa25vVzFyU2xSL3g5QlFRbkZXeno3TldiZXF1QWpGR2Q3T0RyZWpwaEtLdDQxMmVEQnpFZHBOMzZDUXZOYmRqcHBLS0t4RjFuSGF1cEYxRUlxM0pnYVNTSG10VzJ4akNjVjg4NlFFbFYzclJ0WkI2RloyYm4yNGJERklxSEl6cEoxcHplMDhvZWptUjVwQTdtM2g1TFp3UzVuSUFnSHFHTGovcmU4Q3BlM0hwTFBXM3hTMUpLNE9vME94NS9OaHUrbFFVR2lvY2t2RnhKaXBmVUxOVkFmNmJzT2NvZFNGTFAvSEJzR1NEaURNdUdZbnp5THJFbnRJYURSbnFtaGR5SG9KL2FwTFFRODFWRy96RmYwdHc3aXc0NFRHNDRHandzKzVVem1IL2pveWVJSytwb3E1MDVQaTRBY2ZmL3RsN1NIclFqYUtQTmcrb3IxVXF1VCtIMk1Hb2pUKzE5TDdBQUFBQUVsRlRrU3VRbUNDIgp9Cg=="/>
    </extobj>
    <extobj name="334E55B0-647D-440b-865C-3EC943EB4CBC-3">
      <extobjdata type="334E55B0-647D-440b-865C-3EC943EB4CBC" data="ewoJIkltZ1NldHRpbmdKc29uIiA6ICJ7XCJkcGlcIjpcIjYwMFwiLFwiZm9ybWF0XCI6XCJQTkdcIixcInRyYW5zcGFyZW50XCI6dHJ1ZSxcImF1dG9cIjp0cnVlfSIsCgkiTGF0ZXgiIDogIlhGc0tYR1JsYkhSaElEMGdYSE4xYlY5N2FqMHhmVjU3Y0gwZ1hHMWhkR2hpWm50UWZWOTdkeXhxZlNBdElGeHpkVzFmZTJzOU1YMWVlM0Y5SUZ4dFlYUm9ZbVo3VUgxZmUyd3NhMzBzQ2x4eGRXRmtDbHhoYkhCb1lWOTdSSDBnUFNCY1puSmhZM3RjYzJsbmJXRW9YR1JsYkhSaEtYMTdYSE5wWjIxaEtGeGlZWEo3WEdSbGJIUmhmU2w5Q2x4ZCIsCgkiTGF0ZXhJbWdCYXNlNjQiIDogImlWQk9SdzBLR2dvQUFBQU5TVWhFVWdBQUJVQUFBQUQwQkFNQUFBQ29TNUhNQUFBQU1GQk1WRVgvLy84QUFBQUFBQUFBQUFBQUFBQUFBQUFBQUFBQUFBQUFBQUFBQUFBQUFBQUFBQUFBQUFBQUFBQUFBQUFBQUFBdjNhQjdBQUFBRDNSU1RsTUFFSGFyM2UrN2lWUXlaczBpUkpuOGRaTTlBQUFBQ1hCSVdYTUFBQTdFQUFBT3hBR1ZLdzRiQUFBZ0FFbEVRVlI0QWUxOWJZd2t4M1ZZejM3ZjNuNko1b2xSU0dSR2hnMzlVSkJaQzJRaW1EWm1aZDRsc0NsblZzYWRiWXFDZXgySTBnL0ptRVdRNkVlZ2NOYUJ6TVFXb0YwSEVtS0RFV1lrSlFaaUFacHpKQ0dBNUtnSENHbFlzcVZaTzdEandKWm5BeHNDRkJtWkMyL25xSEFsZGw1VmRYWFhWMDlYZFZmUDlPeDIvNWl1ajFmdnZYcjF1ajVldmFweG5QeWZmM2IrYlNDeTl2ajRQKy9rVHl4M0Noc2ZhajUxNGpodnJPVk9xU1F3SFFrOGZOSHlENTExOStKeC83WHBVTXlUeXJXVy8zbnZ2clBwbitWSnBjUTlSUWw0dFRYLzFVcmozWTV6ZkFsYXRlMy9qYlBoSFhUOG95bUtzQ1NWb3dUVzdqdU83My84QW9iM3RmbnZRaC8xdnd1eXV2NnE2MStHNlVxT3pUNC9xRmYrbitPNHZyK0xPRzdPZTdOV212NHAxR1BEOTgvbnB3VktUaWRLWUhBWDlhQVBNTXdJSnFOei9TejVyMkwrVy83cmMxMlBrdmxJQXUyYVUvSDlkK0NFdXI4WFpjeGpxQkZVb0lkSCtubXNRY216S0lGbUg1YThlR0JFcTZUL0syYlBWWHpkOTA4d3c3MDVyOGhjU1QxZlppc3dXVnYxZlVLazU4T0VkSTZmcW45QnVLYzk2UnpYcFdTZFNHRGpaMkRSUzl1MTdYOS9ydVhTcGlPN2V3a01ablBkRW5hWnJ3WkxDNmN4M3dvS2MrbDdXREt3aWoreUs2SVMyeXdsTUtSNjJmUy9OMHMrc3RLR0tlZ0J4Z0dCbmF6SXl2TEZrVUE3NkhqQTNEVFhpNlFWMys5aXFTNldadERpYUpjRlRqei9Mc1lDcS9sOUMraG1obUxiOS91WStISnBCcDFaSStSQjJBL3M4N0NhUDhzRC83UndkcWcxWWtBWFM5T2lYTkxKVXdMUWNSNWgvRXZVSHBvbnRSeHhENmsxb2pTRDVpamw2YU9HanBNc0tRYitlUHJVTFZMc1JkYUl1WjZxV0JSSmFsUWZPWTBwdWdGdWIxTitydE1sUmR0L1pjcWs3WkxyVVc4c2wvaSsyTVYrcGJCdGpmdHg5VzBleE9Ya2xiNU5seFR1ZksrUllLY1crZG81eUxlZ2l3UGxUMW9KTk9LM0ZCOUducGxUZllaQnU2N1J1ZWhVcVZzazFnbnN1V0FHN1Z0RWV3VlJyUVRPR2JUcUR6M3VqdC8vcXlTMjRSTFBJcHFYLzV0dUVNNjljV1k3K05LVzUzd3VuWCtUSjFId1h1TWdZSldDbmdlZndxbWQ4eWwzb1Y0d3hMY0RjeWpIMnp4RnRvSTVkTXVIVXdMbGsxNENpNEpmc0hmK1BoZHBLSm1ZcmsxYlQ0QXkraVRXL2FsUEx0S0xVRmx5Zy9oZEwvcDBzYVNFS2hNVEpkQW0vdXNVYnZHaTcxeHJJQTN0NHFUMmRMOS9NSU82dTBDNEYyeGtVN2JtOEYxSFU2Y056NTl2bDRLWkMzNVQyUEh1N0FGTG0wMVFVQkF2UEV0K0RiK245QU1UakJmdjd6aS9OK2MySmlTdFJmOFpwMUsvUDVwemE4U1VHajZXekEzQkNOTG9JdEIxbCs2RGJFelhiZmk2UDY2MDRGRDhnejVpWTc2ZnV2K1VOejVxbG1iUVRNM29CVzdmRklsN2drT1AzRG9MVXVwVFBaSzREVXVLemZlZS81TWR5czhjdnl0dmRaODZLczJnMlZwd1had2hDVFlueDFrV0ZsSFo2Q1dWSGw2MkpRWFljL3RKbFM3ejR5VlFGVnlHS3BJNnJrOTFqRytMSDB3ODYvT1JzMVdhUVRNMVZFUDA5cGFuOUUxaEVwQ0pYbEpoVDZhZlZLVFkrVXVsR1RSTEExMmpPOThoa3Fia29uRTh6U00xdnRDamgzek5hNkI2MmVZczAyMklGY0hJNURpdHNiZytXWnBpcHhaNmcwNVhERGxTTzc1c2M1WWNaYVZBM1pFNnJMWTBDVjJZb2sweTlBWlY4RHFmU1kwcGZ0N3pLYUdKWExlQ3l5OGlvSUgweFZlbU9NMWZvdDZnRVVQekhRSXIwKzU4MTJDbTNGZGtmVkNvU0dOcWs5REg2djc1cjR0VGpKbEtLQ1B4eC83VTl6OTRtU3FVVVI2bXhSZm9zWVNvSUF5eWgxRU1oNGJUY2hpQlkwandUSFZqUUtpcTVlZ1FWMmorM1Fvc2kwVWYzWkkwbmlNSGNQSEdtVzBaU3ArRUNlVFMrUGFYYjdtODg0cEorY0xCRHNlM243NTVSL3JpQzhkbllSbnFLUHJHa1MrdTQxZmtmcmF3TlNvWnUxUVNVTjBSTy9CRnJWMi9US1B1cFdxL1MxOFo2bFBIVmhROGJJVUxnZUgycXhNV29neVhFcGlPQk1Bc0xoTUNkUlJYN2MzcCtvVEtQSlVwVjFNQ3E5VHBrNnQreS9mZnhTWEFSWWdIZkVJWkt5VXdEUWxjVjY1K2puMVJiM3Ywd3JscE1GWFN1SklTcUh6dUZySEpvZC96SXlJRGVqS1dsVWpsc3dpaXhpWTVuYWw2M0hHa3k4alZrTUFtak52TXMwOXFQWlFWcnpMeUh3QWdmelBuZHVtUmN6WFVaR2Exdk5aa3RCT0M5d2duNFYyeEVXTjEvNVdkaGkvNE1KWStqWkdBeWxBZUVtanora20zTmxyK25rRHRKUitPVkE0QXVzOW1MRTdSWFlTbFc0YXZpQVQrQU9ubmJSZjlmaGs5YncvcTdZcXI4MDBYbmZIY0FyaERWalNRd0ViTGNDa0JxeExZQU5WOC9kUnhYZ0RGTzJFeFMrN3JQYndQanl5aCt5emNndENqc25sbHVKUkFWZ204N0FjdXh6MmY2ekpCRVdzY2JqaUIyRVVKc0tMaUhFWWdIZlM3ZkVvSjVDSUI2RURQK3hnejlJVHNUWXV3a2RUbEtBNkR4VkZIMk8yOEpnSnlwY3BJS1lGTUVnQXZ5N3NCZ2lhM3pRNDNWM0lkSS9Tb2V4aHdXVERWUThaaEpoYkt3cVVFNGlYUWlEYUdlcHhmRXZnbW43REZydE00V2lXeEdmQ1hSYnRjdkl5VUVyQW1BWmhBZm84aUF3UFNEZzNqMVhvL2lqbE9uWm8vb1lpb29IZFp3REpjU3NDZUJHNHdFOGh0MmtkaTlPQll4NmlyQXdNNTFXUlFVRFlIZXRCU1FlMjFTSW1KazhDSUdkWkJRWStpVEVGQjRiLzdkb05NVjdBcjBjbHBWRFo3Q0d3TGhnKzd3TXRPM3g0R1pNWXpmRTdzVVo5M1RIREc2TFd3RHFDZzNURGlnRWF5L1NTTS8xUnVIcC9qNVBHUEcwUEROaFgzWDZONnpEb0UxaERUaC9ZRXMyYTlBUFJod2JNZnNzSDNvTEFvQ25NZzBJaTYyaGFmazR1Q0hwczJxdkRSc0t6UE5veW03SVlQNzR3elcvWm5UTDNLV3VPWlRoTFk0aFVVdXRyd1dxYVJvS0JONmw1aXNUSWR3ellGOEpwRjhoWlJnWm5ZOUFrbGJaR05PVVhWWTZlVEhUWWlLQ2hZUmVrYXlZR1RuVngxOHhqaXdjaUZudGdyOE4vd2gxLy90YmQ4cTBtZ3lHODBGSERjelR6U0p1ekZqZHVWeC83d3p6NzkvSHZabXZEaW5Ya0Zac2xBS3hxNGtTR0pIZFQ1T1Nnc21mWW9vdzN5RHhVMENrTjhtQldtWlE1NHBNVzZreEc5NlY4L0Y3YnNkeWVEeml3WGhpTDBSSE45SlNlVjMvaVFpK0hRejVFUzVDb20rdXl4amdiWE0vS3IrR1hHZGNSakM0SFVjbEZRc0graEoreTJZMXZuYi8wMWdZdzJIR0pCWjVOUmNRbUQvU1R5bFkvUkVlRnVFdWhWeVljSlBPUDM0WElqS3ErZ0ErYXpkdGxDSUtwYzdLREIya0xucHB1SGduWTlLV2l6SFJNRjNVdG1yL0pEQkxTb0pyUGtHbGlHZ0puZXZSQWxtT0xaVVJJVytQMHd6eGxHTVZndjhjdE0zeitJQUsyRlJxU3R6alFRWHZ2bkdEWnVscWVCSVZjUXREY016K3M2UlA2ZGkwQmpwOTQ2S0M0VERJaHVMNndQZURORjJ1bzRvTHluWVI3OGRWWTRQd1hEWGxRSUlFQmg4MUNOSmRSUy9EY1RzU09HZmhpQjhwK05DRExEZU5EREgrbXdzT0NpcXV6b2dGNEJHR1o3Q1AwcEY5Y1R3aGpMU0JSdVBxVHlBTTJ0MFRCNjUrVE5CR2p4MDJkcHhZYmJBUHRxYk82TU13YWtKc256YWNRbmlMZDBENk1OQmpwWm8yRjAySWpwTWgzZXpiTWVyZHo1NVQzODhSeTNBUldpeXh5QVRoczlkN1VRd1hsVGJvbW5WV2hhUUdDalE4K0ZIcjIvQTZEN2VxQ1hIZ29zSU4yd2t1MUlCMUVhak55SFlSNE04ZUc4YUZ1UU5IUzFyR0pIWlRLR1lKV0dIczErY2RQbGV2eU10QzBYYjZDS2NQS2NST0JQZENjMms1QmNqanpvREk5b1RVQWgrVEdJTVN3NXpuR2tvTWZjV3NweGNqdVQxQ1ROcXFuOWorcDJ0clRDVTN3SDgybkdZaktKZU1VVHVvQkp3SmM3RHhaSllmTkRlSmVyYlpNZFhRZVJnb3JIa2FFZ1Y4NWFwRU1VOUYyYUNCdCtZYTB6d1hhbmVMVnFYTVZnN0RpSnk3dGE2ZXhDYU9DZjczQzFiN0V6b2VYd280YWU5b2lEVzRuV1QxeDY1Z2gwemVqUnZWTjVOZnFHTXBPMmphQk9xbktnaWJjdDlCV2F4UzRmR0NoYmpkYXFKWXp3c1BQSjJHMmlibklyVk5XZzVMS2VoWS9TTVhpM1NMUFdOSXMwaW11ZGdia1VlblM5UUJaWjBXdlcvbktDdFVMTEVtamdFVjlIN2xJd01Qb0VvMDVWSEVtcndweVV4NUlsRm14MzZvN2NLK3lxTGd0ZCsyVXJMbFpRS3NORUFpM05wV0Vpb25rSEdJYWZhay82dlBsTHdScjBUNzFHek1JZlY3OGpkcjNXaEJMNCt1cE8zWnptdmpYU3RoRU5pWUxxenFlWFNvY20wZ0lyVkMzWjJXalFPQ3Zjbk81R29JWnJYQ29DN2JGejFhQ3NwVmViTk91dUpycEJnc2VRSnBvOHdMRDVYWDhQYzBQc0JmTGdhUjV3d3REVHgzeU8vR2RFZmxjNXkvZG1NUFVjc0d0N1hLUWh6ZWdmZXR3ZHYvOVhSWHdwNG5xZWFpSGkxWEMzSzB3cVRNQWozMXBYazZIMm5pYmdaUWQ3bVNqbWkvNkR2bGhWR0dEWnRKNy9pd0N4NW9ZR2V3cnZpbDk3MEZzOCtCU0ZTUDAyMis0RXg3OWducHlhWUg0RkIwUkJlVk56UExsbDNZbDNQSXJMa2JQUjlEL3NWRDdxbjUvSzllR1hUWnZ1K00zT3hvaE9SVU53c1BIdGhCRWM4TTdmNTZMbUdQZjU5QlN4WTlLc2U1cEY2N3NSWU5EN0VnVDRkL3owUC9paktIL0tJWmhEb1VlM2oxOWcrd0VQRjJWL2JuLytYd3BDbjNKMXBrZHUzZlZ2ZzYyeHE2QW9qTjNRTWNJbGpSOFVBUmRFczlQaVJkKzUxa0RpVkNFVmkwK09nMjBCUFZxZWFvQnBrL25NWkFWRm1QNXhmekxCL0hKSGlEeTNPemVSMWplWlhBK1hGSDdPLzRhQnVNekJ6ZSs0ejc1TitUa09oZFhQMnBQdXM5K1dSTEhpQzB1VHpoN0FiRFpCbm95NlNNVTBFeEFhZUk0MHdSa3d0WUw2RjEwR1pwckJZTHVUZGJuVkplOWhHVWcvWDlJdGYxbmhsZ1hQZVhVOXE2R2xLc2h2ZEZGZzNSVjcxaURiN0RVZ3phSTdkV09Rcjl5Qmg1UkdvVHR1ME1Ebkp3elFGSU9tODJtR3RlZEM5c2VvSmtHdGZQOG5HWmlyR05UYk82eUxzOUpncGZMSXJUTUxRalB6VkpNSWVrZ3JnLzJieXRlZXdEcXFPMStRa0dWTTZHSHFraEZFRXlzWkVHb0UrckhQdUJqWm1XYmhTd29HRzZFYU5XdUsyeU0yUnZhSWJvTTA2MkdVWWhMeVVPbG9nL0ZYTUxLN0poanN3WnE1RDRwME9RVkYxaFJVbFFzUjZvckZHeHB6dncxUlNoVzdHNDdCZHVmMzA0bmVRODBZS2FqVFFQR0xuWFRJTXBhaTI1Mm5xZkFJQ3VvUWRmK2RWTGd1VFNIWktDOVhiVXVhcUFwTEs3bUlVWXFocDVxQTIwTUt5U2dvY2RvNEVLQ21GTzBnWnFSL2t0UWtMaW9vdW9sZDM5TkxrOGk4Z1cySmZpR0tDbFJEZHhPYTJXUVVncVpsZU5kUlEvZ1NGVDJNSGlySzhFTldLb0xaUVE5VmRpaEQ5MEdlb0tTZ1pQblk1YUd1V0t5aTRZdlpGcWVnVGt2YnVVTkxuS1JsV0MzVEtrYUFSQVVsWTd5NHMyQ0FNQk1vNW9ieGNEUkJKaWtvR2VNWmowZ1RiSmNGVnRZK3NXWVZ5WGZFYWR1ZGhOS3AyNGxJV2ljdUtTaFpTaC9xbExVUEU4eW5VKzFpU2dwSzdCdFgzQzF2U2ZJREVWdHRWYlNDT25BNk5JWFZVc1RMeEljK2Z2YVlKTzJncEtCa1lOelhSbUFWTUhBZjFOM3U1R2hMQ2twbUsxZmNMVzlUV2dGeFFvUEl3TytLU1V2YUc4NWlTWFU4Mk81a042ZlZnSXBVU1VHcldObFQ5V0VLOUtaSkkwdzk4YXRYb1pVVUZJeUE2RWsxc0tnSXpHZmFLT2tMOVdSVEhPeloyeDFDUGR3UzhwZWdJVkpjbEZra09kc1lGNXVpZ2NVYUNORXljVzlZQzcya29IQWxGbnBxV3FVdkxkQ1N1RTBrMUhUZGwzM0U0ZE5PYWJVVWtOTW9HWlpUVFJ3ODFJYXNPaElGbmRWbVVvYnR6amdGUGFOU3VwcnZqUVJEVTFXMWJRUVgzTzdZRkZldzNabG02aGFqb0xvSFJXM1dBdVBxb1EvRzkvZk1FY2NwNklFNXFrdFY0bGc0aXl4VXJzWDJUalFQZXJ5N05HemwzY0N0bXRDWkt5bDVxQ1RMSTl4ekNzL01GRFRZN2t6Umc4c0s2dUtxSENqcmZYVVNGeWJxMnBaU2FhQVZVclRBQkptbTkxVHpVQ095Q2pyYklkNXhtbGlyTkxhUVJYSElDa293blltQVZ5M2VuclI2cml1N0lqVFRPcklwcC9UYm5SNXFSVmxCMlJTYmpDYmo2aUNHMG14M3hpbG9MWm5tNVlaWW5iQWtYNHN4bUxUU3RNQWtNZFpKczVwUEhEeFVrRlZIMG9OK2R4S3hYUE9DN1U3WjlwRkVOVTVCajVJS1h2cjhldnpPZFNkbUpEKzI3UWhHZkR4MEw3cGpta1JTMENyU1dIbHpnU21TY3hBK1h2UVlHK0lrQlEzc29GYVhvMXAxaHpPN3QzOTArbVJqZVZ1THRRVlgvSnFxVk9XenFBV1VXU3B3blRTNjNYbXFBOHpDZUlnVnRnY2Rvb1NZanA4dG1GczRyZnVncEtCa1cyclNCQ3lmT3J3QUovL2czd3o2K1dCUGcvVWJjYnhVZmt5RkRxNlNmUUE2WU5lTFlZalVLc1hFd1VPbFdBVnRvNFRZVDA1Vkg4dHB3WGFuc1NGT1VsQnl1SHZxZTJLLzRvLy9ybE9wcDlwc3NDektsT2pxL2lzN0RmMDdOUFNvMEtQMmV0QVJsSWZVa1ZWUUZ5WEV6RXlpWW5tRzJvZ0RjL2RCU1VHSndld3NUMVlWdUgvUEh4OUI4b1kzeTFGSXdaZCswa3YrL1IzWW9lY3ZmZEF2SGdmcG9VWTFuemg0cUJDam9NVG12eGRIWlJycFJOTllwclNvU2dyYVExVkxzM21oUlM0R0NPU0hydTl3bkJ2MEsvOThER1JSaytFbTdxN2pJUDhPNDJYQXhDb2hsWWZIZEVUelVDRkdRWWNvUHU1UEpKVnpKdDN1UERHakl5b29tU3E4eHd4Slp1ZzI5YTZrZDNsZE03ZEhaR1lpRTRJZTNvZEhqYkF2NGFsODhwdHhUMThDRmhJTUwrYWdwVDJra0pHQ2tnNzBuVFIzTnU5anhKUHhkcWVvb0tRRDdVKzNDdER4N0FZVW0yU1ZzV3Jva1BxbU9BMzQ1bDlNcFNxZ1IxMUVxS1Z5R0FrV3NLUjkrTjlJaCtMWUhKRUNWRDV4WUVLNmgwcUZ5TC9XUk5HTEhRRm95dEYwN29POGdtNzhCMVFULzNlbXpIb2pPaUVKU3cxRWZNbk1MNGlhWXpEM3drOXRHcFVaQmtOQVI3VVNHUW9jTVZIbGpoVEhjTERkR1crVTVhQnB4RU0wN3Y4MmVqNzkvQk9ZNExoTE0yZjF4cDlKOENWcjgwQVU5RWR4VmQ3eVZ5NnV5cnZEMHBWLzlmeVR0NDdDYUJEWStQVHpIN2g1SXFhbWo4TlNOZlJGSDVDN0R6djdSdWdDR3dibVh2dzVNTUtVRGhpRzlqMWNFcGFZOHVSa2tZaFZaQXpGZnpxUkhwMjY5Uk1oV1FCUElqWStaUE5uRWg0UXBzSzIxbUtDS0NoWG5aK0xDdUxQdHhiRlNRZ1RzcWlnUSthcmdoWStBaXJ0TTBMS2NUN0I4SGI3L1hGVVNTZkJnSVpCMWZWMUZMZTFOMGlSY0lhR01XdFlDYUllcWNxZUVWb3ZySDhRdUg5cVZENEFYcjkxbUtaWVRKbFU3b095Z3Y0NGczN3JpMUEvU1NuZWVBdFNHYWlNUWVnakl2OTEyTnc3QTN4dUtNOWpUdFRqV2taaStSU3ZNNHM4aTVMQnpLYnlWUE00cWQzK3luOUtWKzg2WHZxbEs2c28xU0JjblNteVlwTjRCUjAvL2I4RmRZUStWRkcycWhqSUZHQjZTY0JDTk1PQzRYNGY3b2lMTk5aNTdOK0NIK092dndHZXIzN0c5Y2RkUGFSVGhZSlBqSTViMEFRN2RtblQrZldwQ1ZvUHE0SkpDU1dzeTdTTUVzQXM4UVpSVUtQMUJWSFFlN0dFbHBWT3J0VVUvZ3V4Sklhc2FRYThYcUN0VjhJRktKUmltbit0U2Uya3NkaG1rUUhkL201QTE3VnRxWGVjRG1sVytZekpoS3A2dU13RUFMMnM2TVBUZzArQVN1TSttS1NnMWNoWXdWQWYydXo2bSt4R0NkaHI0QU1ic0R2YWtMUlBhVU1IZTBERHhYbkRwUHdrNEFZMFk4Y3lZMms4MVN3cDZBZ3ZDSVQ2ZkYxdDB2dWZHdld1NCs5bW9pKzRRTXhKVXRCajVTWkdtL3VIZFJHbldSeE5uZnRoRVZpUGc5UGk2Q3hNd05zenUyRzBicU1MSldLeTllczRqV2pycmFXY0VvWHNwd29BVHZTY0doVDJjQW1EQW1yUXpWK1cwd083RnliQS9XaU0zRERVb0VjRE1xU2JwS0FqcFNwNlJoOUJTRXdaZ0Fvek82dWdvSy9Cb041blFBR2dHMFpoeVhBVVJ0SUdpSmhzL2FML1J3Nm5KS01jRkRTWXVwblUyOE9WU3l1ZmllVzI0K1FXeWlDK2VEQ2ZOdkdiVGxMUXBuSkl0Ym5qUE9EK2VScW1LYTg0aTV6YlRaWHRZVUVaOXVJRm9Ka1RKK0owNlE2TUFYU041TURKVGswbTlNR0lsZGZJQTlMRFZkRW5ZUUM1MmxTTGFmeTdHa2lHdUd3MElDWVhTVkJRMElkREdRbEl6R1M4a1JHd0tYWE9GUUlVOUZXbkU3WTNBanptMnJ4dFlXR3BsbkRhVkhSbDVSNnRVVU81cUtTNUtkOXR4TnBkazhJZUtxR3l2NWdneVFFV3V3L0tXeGtUS0NVb3FGb1ZnY3pPQkp4bVdmQkI3a2Nsc0lLMkRxTUVtSkJTSXlOTzdMQVRBaFpzZG1IWVhEaWoxRDJiOWcyS0ZEWFM1R1BRRkpLK1BhU2ZCVlJRQnpIMkRzcWx6anRCUVVFVkZWaHMvaEUxT21KeUVORUFtOUtyNjh5Y0ZIS2FYSis1elE3NFVibFpoZ2JNdk5nMVdnRm9jZzFDOGQrakNVdkFrQjRvbTg0SVN3N0FJQ3N6cjc4RUJiMnV0TWh2MjFoS0I3Vkh0ckZhSkFta29BTnVsUWNhekk3NDNKSXBLamZMMERENlpvQloxa0ptaTZ1VzZaektBNmtXVWtGaEhjKzFicUtFRWhSMFd6bGlkWkFweU5LREhCNVBJMXhJUWIzZEtBN1g1bk5UQUFkcWVNWm1GeURjaTFRQnBrUjdNa2VmVkZzT0liVXZBeXRTWUJ5TDl0b1UrWEtTaC9SVE5makpvTk5OYWJNbUdSM1NDUW82Vk9wNzNXSTNnY3pRREtQUUJZMzVFWjV4RmtWd3NDSTVZT0NENExWWUZmZ0xHZGgyU2oyYUZvTXExU1QwZ1prSXFZejRhSmhtQU4yeGNxa3EwV0VTUEV5SVNlQ0NtODlkMEZrKy91dmJ6U2JYSlJEWXlsdnZmR1dISzJZaEFyMk5vYWR2Z29LcUxmSXQwazFzUGg3V016M3ZvSCtzUXFJcEtYKytRUmpUb1FlOUsxRUw3R3RpOCtONFRZSzJuVkNQVnU3QW5keW9ReVZmT0RIWkh4U1loVm1Ra1kwSmluZ1llMHhGSzYwTGIzeUNNNGZZcWp4UWFVMTkvQUhUZmp1R0hwUGNpVGFGbWRSSndRUUZWVnZreVNoN3pUdC96c2hpb09RRCtod1dDVkxRUXc2d0dzM3dVRHJvNng2WGp5TEVVb2diUmZvNWtLQnRKL1FpL2RubUtoTVFXblFscG1oQ3NqOG80SGhaOVUxT3JvU0hDY1RBUFB4ZzUzb2dSQS9QbDBiY0lFWktyWXhQblRZNytZcEJacFM4NGFya014RkZnb0tLMm9KeHdSZDlCSUg2ejhDV1R3Mm5aUGlCSVo3ckh2Z09GUkR6WmxCMEU2dmNnenBQMEJhWDNsUHdCejJPYW5Cc2NYWk9oVnBwbWwvck9GRkJXMmR3dWc5UGFxRTc2QUtaaHFMZjkrQVU0NEExQUZKMnNyd2ZOai9pUDFsQjFXWlEwQ2tZeDFiZ21HMWJwU3htTllCdEdHN2ZTSWlLWmxCMHN2ZkFqRUpXNkNHdjlMc1N2a0drb01Ia1J3TEprZ0JOeEpveHRGQk5VbEJreFZza1FvY3BZUi93ZGJoMUtpYXdpQ1lmVlhQQ3VIRHNEN0RWajgxVVoweFdVQmgvUVJYRlp4RnQ3VlM4R2xwZzc0bVpwbkZZdGdzS0tzeWllVE1vV2pDY21kTElCai8wdVVkVzBPVnczSUllNlNnYk1VWHBocXcrQ2lnK3ljTXM4MmswdGdUcWZwMThVN0FBUUtuUUQ1M1EzT0E5Uk5iMGdYS0pMRUFhUkdHQiszMERjQXc2V1VHdmN3c1lpbnNaMWU0bElNV3NxRGUvOWVNMDIvRHRSa3NNVkZKYzVrR2JjLzFIMjlST1ljaU9EUDZOLzhNOVhRa2lhR1pJM3dwVlZRSktuUURqbGFHTkNVaE5VdERlQWVvYnNmMWdLWkI5Vyt5SEtpN1MyR05lOUttclFBdldVN1RkWkFWVlcrUUhJTEZyN2lsMmhLTmZIdWpOSWVYRDdEM2lQb0pIaFE1Vk5JT2lnNzE5TXdLNVE4TWdFSWloNnZNV0NCdWtZY2d3bCt3a0JXMGVPVTZQcUI3MTl0MW1MWDJJNlZXOExsQzdzcVd1bExtTkNVaE5WbEMxUlI3VmJ2Z01GSzYwNkNvVUxhTlRHdThIN0JMeW1pdXNtZEJsSGJ1c1NQaEZQNXN6dTNDRHpqcEdlTTFobFJGWWtXclpvbmlpRXhTMGd0eXRBdXNNOWZhOXpocFNFS1psUEdvMXN5OHhXTFk2dm4vQXhyWENreFZVYlpGditQdnI1MzBPUFF6MmFVYzNNQjJlaHJqcXI3WXhuc1V1VFFLelVoaUdOUGdTekFjOGlpdXY5NDFnS0Z5TFZrdldTS1d3TVFIdENRcTY4UlBRc3dSQ3BWMGs3OThJNWRlUDRBZWd6UHR1S0JmenBMQXhBYWJKQ3FwZWxMcitqelRBQ01FK29FWnBoOTZLRzMxWEw0NVBxM2pFUi9NazhsUjV2TkNoNXJIWlRhbWxlMjhHSDZmT3Z5UWJVakMzTWEzY2dRYzFoKytqMEo2S0lNeHJkMUE2N1NKWGxCODlETWxSMTZGQ1k1Wm1ibU42RHZoM2NVM0dFTHF0SUtkY01jT1VxeW1zdE5FT3VXcVRUNEZTVG9wc2gvOE5SblBBMUlkangwY1VUamFESHRDczRyeDcrTzZ6TlplejZGcGhEOFJoT0swbFhRNXVWdlN6cjJMak9wazJoRjBrR2RGRnlHanhKK2FraXNQcTRjU3NvQmZXQWdVVW51Q0JSVjdBaWc0Ui9TUGhvRFZLb3hNeEFUd3hHbjZvZityL1YzeUdzK3RnS3h3cHlIdUR3dXdlNlcvUm5rMTMvR1puWTVSV0FoT3FNekx1eFhRVUZDMXo0UWtsWDFXcThWTGFXWnV5UHFEdXBqWW1EMmxWK0NnVWxJNEVQRUdnQk04djhGOERmQjd1TGcrbkhmc1QvejRnKzFvTDZTZGFZTDVqdzR2TzJIcjhuSE9LNTQ0L2NocFRnNDEzU3hsZ01MN3QraCtVMHJNbVFBc29SOThKZUsvN2QyNStPWGh1M25IM1ZhQjFjdElNdUNhNXZUTVZGRjNqcS9MTTArckJ2TmVncERlKy9YUlFreS9jdXFOUTBCVlZ0d3E3NFE4MlhoQ3RRUXZlVDFUdkd0RG1RTnUrZnhQdVpQZzJUb1RPdUhteFEvTmhGR0xOb1BETlI3cExZZko1YjQzN2NZaWJCMUxPMnBQdXM0Ui9LU3RMd25IcWNXa2lWWTlNKzBOdjM1YnlXNlJyL0ltb2RET2g1YmdOR2QxeUUrR3dSVjZDd0IvV0QvalIwaWFBMkU2dG9NNWZmc0YvK20zOUFNOGpYM3kyR3dUeHFuMC9qSUQ1dy93elpFb2JCUnZ4YzcrSG93L0lDS1V4Y0RvYlV5SVpXRVYwRVZCbzVoYk5vQVJEUTNtaWwrUVovM1praFRIR0lSWG9LTWNYOG1HTmZOSHVXVDJRRUdSUGdGRm9sOEhTenVFelpOQXp3UlZoQlF0L1FqSitQL2FlaEhteWEzU3Noc0ZxR0FSUDBqM0RJanJnMEp2MUVSdzFjNitwRjNldTFBZnBJRmZEZ0syRzlhcFVBeG1uQnZzTlFqbGlQTnVXYkg2ZE13SFFSaFNtL04wSUQxaEJENkpZcmlHUG4vdkJoNEtlQjUvQ1JEdG1SOWhTTTVyQ2owbUhGcDE3MHZaZFZBNFcwTS9XZExCcHdZQWRNb2U1R1Zqa0hlZlBUd1FPeUZGNU1uLzUrR21VZVZ5THd0WkMyOXlxL2VVOFBrTWxyNHVDamRvN2Y1K0xOSlJNVE5mc2JyRW9PWUJFY3h0VEhDWStmU3NRWTdCV2NxcDdmRDZKd1dKQWJIb1ZtRjRhTEtMdElRdEp1bWg0YlFtSVlkbFNBd2hpU211Y2hzRE9pQWxIcVJsRFEzYWRCbnNSVXhwYm5UYS92N2g0MFhldU5aQ0dkbkdGMnVwQk1XTmx4ZUlqUHdmbktDQ3lGZnFJN0pQYWRBUEtIMlBYZWJBN0dDUm5mNEhsUjV3UlprZUtycFhyZ250UmdJa3lEeE1ZcExMTGVEYm9NbVRZTUpPY0xkaG1aeEtmU0xNdG5ZcitwckJmMWRrRE5KdE5VRkR5RlM1WkhQMWlHUVFiazk2WnBWZ01NUmtMZ1lGelJNejRlSGNlZ1lKS01wMk0rbUxER0pRSnlYV2IwNFdRRm5ZVDNBejZpcEQ1WUFLempZUkhNMUdSZlA2WWd6V0RBdVhEa0xsOEF6ZlltUytRYW5RUnZmWHd4TUtHcjV5MklTQjd6ekFmR3hNeTBPTUZDeXhjN2lGdUYxOExlTzV3RzA4RGU1OEhhTkxyOXVRU1lvSkp5STZ6OVgwU0Q1a1B0c20yVVorOXdqVFRGcTFtV041Q2dEV0RRZ2YyOHhaUWFxSHdCUGNlOXdRWGUrVFdXVkM4bnNPYVZPQXNKeHNUb3VMaVZUemQyd2tkSDZDZll3YmlucjJQRUpUblFLaWRqU2pvUGRqSzlnbXFrSG5jZGFMRGE2Q2NlT1FMU04zQVg2TU51Z3dPbUU4RTlKMkhtcXF6aHd5c3hlQzYvejBlR3p2MDRaemwvRHR6c0RIbE5lT3VZOXZkOFUvaEtkTm0rUCtaeDV5dm96MHpLTEl4N2ZBQ3RSTkRQV2k3Um5DRnpBZEg1VmZSeDlZOGpRaU5EcU93cGFGQzlhY0FBQTh4U1VSQlZGRGxxL0JadkJQZC92M1liM3dJaEpkTEpWVzhWdjB6THJraXFlTzZ2ZTZGbzhSRXdNYlVaNktUZ28vVUp1WEtlWXYrL2I2elB0NForZjhML3JEaUdRb0F0aUJtNUxCbkJnVzg3NkUwRXQ2VmY1b0F3R1gzL05vYUhjcEM1b09qOGhYM3dsbGhuSm8yd3UrUVE1RWxBdE5lOXZuUzFQVFRhUkJ2dElqNXNCOFBrNXBNVTRhSk5nTW1OcWIycmlIbC8raGYvSDMzZDlIRmtaOXZnWUVpZURhZSs3bWJOSXlXeUxVd2tpM1EwcmN4RVZkK1hYSUwvb01XVmYyUStWSFFtN3prUCtXZVJaaXUyNStDUWhPRnovZ3J4RVFlRWN3eGRFMmEwamVsNWZSeFBoYWdxRllqWDV0Q1JacUJSR2hpUXAvNW92OGx5RnA3M0gzcWlBVjVPb3pZTTRPYTJKaXF3WkluWkdOeTRCdk5YMkM2TGNMOG85UUUrRnQzZm9rcFBUcGdJbk1lWEJHTVRHQU1sc2FISmJsVHRWcHIwQS9wbzRnanNFcUh1VGdBL2ZTZkRVSHgyZDB3bGlYUU0raUwyM3NaS0VYTXkwaGdRaU1uem10S1I1aUN3anhObW9RdTZPdFBLakVNZVNlRWlUZ0cycW84RVExa2JrU1R0dENUSktsTVVqNnN0V21mbGdTYTdTWVFobm1aMEpBeE9NbTVjNWJTa3JibEJ1S3lIZzdzS1B3VDdkVVRab0Q2azl5bXRWTXc2OUVJZTJ6c1h4eFQrNEh5TGhnMThKSTQrVmVEcVZNWjVtV0FqL2JsdEhsTnFjZzcva3R5VWtON2lwaEdEaVkycGkxN1JzYVZlOERzR3I3c1RuMGV6Ynd1RlJNYjA0amZZVGFqaHBrM0t6S2YwQXV5d1ZXeGlUWE0xV0hFMDdjeE9YVjduOHJ3RUpyczJJY0ZMMndUbkZwcFB2Qkhvd3Z0Ukh3TDdFWkJJclFJZ0prWEV5OWpmRWthejlFSjNHandJM1hlbHFIc0NRTXNiTnB6SmxoT1dTUHNvWldFaDZiWFM1SWxJeVdSaHI2TkNZNzdvQjQ4N1lPWlQxdDRuc3AxRkgzalNMcGhia1h1WisxVnNxMXZZNElPMU5vKzl4WmViZUZUTm0xTDh3WVllMkJIUis4Qjc1Z3pQVWdWRkdGZWxYUFowcWlsbDYyWFBOTmZsNmVsYklGTVllZ1VvK1YwQWlhVHpqWUJsVk0vUUJBZVdPalhiVG1PZ1kwSlRSdTBIcFBPVmtaSW1KZlRMMStLYXZZRmFpRDBVN0RPUHNtcjdnWTJwbXROZThkQ05vazl0VDN1VjFRZmFacmFtdGlZUHU1bitlWUQ1dE13T1dkbHNJK015RE9vbzdnVWFWcmJDbFFRMDdZeHdXVEFHaDhMdjRnNVdZRU5SRnRIcU9XUlI2eHNHSWZKUUJiYmNzQjhpTzd5QmxhVkZzaVdkS2ltWVdtV0prc1NMb25SOVdQNkNMUnFGdHVoVEJ4U1htZysrMkZsaG5FaTNOeWo2OGNFZjdWZXhHdU5qS3VjZjRIcnl2bmZzV1E1ejdia25GUVBmUnNUMXM4c3RzTkpiRmpJMDdjeFlmM003Wk8zVUpXWm9LaDg3aGJxZ2NoemZrUjR3SzdZQWp1Vnp5S1lHcGZhMGJjRWNlVVNJekRmRlcxYTZqS1ZIOGFjYTYrUzFWanlURzJvNXZNcWdnKzV1Q3BIcXJ5cm03WUo0emJ6N0JOSkRHWEZnelhEQXdEa2R4UzNrVDA3ajZkTmorWWxJUC9iQWZzQjN3blFzOGlHYWFXV2pDcS9SWm9oMTkzaldRZ2dHMDIwQUdhZmV3UmQ0UERLNHE3N3IrdzBSSitISlgwZkNCWlhZbGpUeHZUN2YwMTVQMHRFT1N1QW5wYU5hZU5qdENFRVE4bXMyQzRLM1RadDRlQjlTQmlUTjZGZlFzNzhBNERxczZ6YjgwZGpzVHJPTU5tUHFmTEp2K2NGVE1QcmhDOWZuSmlPamVsTmYveWRxQ2JhdTJmRnFXT09uUHdCRWd6Y1NRY1B2a0x0N1FFdFY1eXFiN3ArRjEvSXo1dWN3UTgzRCs3ZzhQLzROK09lVC83WnIzMzZMWC8xUmNSeitOaHpCclZkblpkOS81bTRtdnptTi8vTmIvL2c4MCs2WVRWUVlNODJCL09NRHhUQmYvMFViQ29nR0s0UGt2YmJlbmpOZ2l5aCsyeUZZV091ejhZdGhjSEdaUFpZY3dhMVZJRVFEZGlZREo5YVdMWU1vRDhZSkUwTEU2VURSaDZnaURVbWlxOTU3YUtFbHJDNGhoT25vTi9XSDgrd1VZV2xtM1YrMGlNRUc1UGhzNU9lMktVckNSM29lUi9YQ25wQ2R1NERFNmN1Vjl0aHNCanFDTHVkNEpER0EzS2wwa2JBeG1UNDdLWWxsWGU1aG1GRmNscDA1bDNOblBBdlJYN2UvSzNOc0lqbU9rYm9VZmN3RDh1Q3FSNHlEdTB6MXpadFZaNWIrd3lseG9pMkxzMGVQZXR2YW9ibXEyQWoydERzY1Q0S0lOY1R0aW93VUpFNExJcjRWVkh5YXB2Rm94ZUdlWVBoVTFqYjRiRmhSWVFwdnA2OExpMFVLTUwzYU9VRzNHNDI2R0dmNXFCM25ZNDhTSGZZRFBqWHhydGMzRWFrYXR5cTJuNTVOdGd6d0FFKzNxWlBEZ09TQWNQRkFvVXpQMTNLMFRidEkzRUNUQUozYUE2OFlTQ25tZ3p5Wm5OeVVWQll1aGsrbER1RzUwSUVrWlhFOE9rWGd2RmlNTUgrUXlnbzZGSEVsYUNnY0h2RWJwQUpFdTlIY09oL2IvZllhQmt1SldCTkFqRCt2QllpQXdYdGhoRjByVEhiVDhMNGZ4SmtlbnlPNC9KMjBRaEZHU29sa0ZFQ01OSGNEMUh3UFNnc2lzSWNDRFNpRlZTTHp5a1ZsSlZUR2JZcWdTcHJqV2M2U1NEQ0t5aDB0ZUZPelVoUTBHYW1NNGhXNjFNaXUyUVM2TEhUeVE0YkVSUVVyS0xoS2dST2RuSmlLSWQ0VGh4bHhLSUVXdEhBalF4SjdLRE96MEZoeWJSSDZUYUVrNDV1bEVWQnluY3BBU3NTNEk3MU5yaWVrVi9Gdy9iUkdhWG9DV2RCU2dXbGtpbmZsaVVBTm5kbVc4MmxwbmhNaFZkUW1KOGVVZUl1V3dnUzh6RFVVMXJsKzBwTEFMWXo3NFVDQUZNOGU2cUgzMGthUnZOVFdDL3haejU0TDZnUVh4a29KWkJWQXFDRWV5RU84R2FLdE5WeFFIbFB3enowLy9RMEFtNU9VU0ZJQklYZHBYbmx1NVNBVFFrdzIwUG9taXovZ0VFT3cvOVJGSzFIcXluUTNGcVVnVGRCRDlsNEdTNGxZRXNDb0pPMUVCZE1NNWt1RTkwNzJBM3pZSVVmbmpybmwvZjRuOElad0toSUdTb2xrRlVDWUl6dmhqamFrUTZpTkJpNW1ZNnhGeTJndGlNSFBWd1d1bHBXc1VOOFphQ1VRRllKUUdkNFJIR0FRb2FtZUp6R0dKYlFaYTdoL2VySDNGcktjWEk2azBUNUt0OVhXQUt3U0FvN1B3anZjcUpvc202ZWcwaEJ4ZVBJVUpBclYwWktDZGlTQUxzUUdvalhXN1VZUHhMNFUrZUxnQ2owdEVjYy9aVm8vY1NsbDVGU0Fsa2xBTXBXb3poYXdnZ1A2eUxHM0JsMWsxdWhxZ1lseVIrU1V6VGx1NVNBUlFtMFFzc1NhT0FSajVpN0ZBeXMrQ2NrdStxelp6OGhyU3JNU1hrc1pheVVRQVlKRE1OZXNoZTUwd1g0K0V2QkduUXZmc1FzL0RGa1IreDZNL0JURmkwbHdFbGdoYW9sT3hzTklGYWlkUkdrM0FqVWNJMUxSYUE5ZHE0YWxDMWZwUVNzU0tEaUJzZUxSdjR6SXNKVnpybHBNNWg2RHRpMVBTN1NFRmIvSXA0eVhrb2d2UVJlSm9yNW92K2dMeUtCUFhjMnJlZWptOXZYM05BZVN1RmRjY3luR2VXN2xFQm1DV3cwL1E4N2xZLzY1NkU5TkVMSkw1czIzZkdiblkwUm5ZcUdZTEFsdWhORzdBZldieDNxSUgyVWNSdlVnWjhxek5mZThxMHYvT1JVS1Y0aVl1dXVmOXYzSDNRVlZSTEdibkFTZ1VzYVB5Z0NMb2htSnhFZ1c3d3VPSitxc1czS2YyU3ZCcHhGS2xoQStHdXZac0hFL05MYy9JNzc3TnVVZmVCUVdQMnNQZWsrKzIycG9pdithMUtheFFSWEIvMWFpeTcyTEZLMmhxcnlYcGYzWkV6QVhPalJJSUgzcVdZdmEzVmUxZEJTbFF0em9vZUFUS1R5OWMrQkFvUm5UbVdBMmFmQWhzaGRiUzRLUFJwbzEySWFnS3VTUlVsRnRTN05TbFZRcWRORzR2NkJoS2tCZjh6V0tMeUNhczJrVWQyS1BScEkwcDlsQW56M0d1U2JkSXRKQXpZRnlPWXZKeFY2NHZiYlRqckZWbEF3aUp3bVZRUG56OEZvb0ZXUEtRRTFFbnN2NUU5L01TVnVKcEVwdUlMQytuSVM5MUhlSEl3R0ViT3pEOGxHZVptbkxhMkpxbHpPYmtyQkZmUzY3bGM4QjZPQjNZYkxobTFMOUF0Um9LdUc3aWFLektrbEZWeEJ0NFdiQkNiS3BlQjFtY2o3bERNci9DRVFKZlYydmxOUUpVMDVzZUNOT2pRWlpncGVGMW40TTB4SjFyNksxa28vOXlvVXZGSGJKcWE0Z3RjbDk3WTBJYkNVNkFleWFpSjZFOUptc0FWdlZQR1V6TVRLRmJ3dUUzbWZkdVptNHRBMEtJYW5TTUVibFR0L21OU0lCYTlMRXZ2VHpSL3hGeTNLeEwwOGpVeVZ0OTc1aW5JVFZ1S2oySTBLL2pSSEVzdXhDY1d1U3l6YnM4bFlTdGdtV3ZmZmxTTmo5ZkVIZEhiaWdZTmlOeW9jek5iN3pyQXNpMTJYSEpzN0RlcU5CRU5UVlhPSEpBMXRaMlY4NnJUMUNCUzdVZW01MS8vZS9DOGFnaWgyWFRRcU1GV1E0L09KMzM0clR4OE5EenlrQjRKSFZVemxpOTJvMi83cmlPOFgvWC9vM28ycEFKTmM3TG93akJZaXVERFJEV2NyWVFhUXFRcUw2RGFvYW5BVWFnRWNscVRuNTBQOHhXN1VEajczdWpDdU9RT05EN3JZZFFsRlhwUkFXenJpd1hCV0QyOFVZeEp0QllmdkFFeUR3STRBMTV6SlQwUzkySTFLYmhoby9RaGNhYW14cGl4MlhXeTFyalU4cSt3VllnTFd0VVF6cVZEQUpGcHhUd0Q4T09oQjE3OXdVMzUrS2NSWDdFWnRvSG5LbzlCNUh1TkxXT1o2TkFoRlhwaEFQZDVodm9PblZqbHh1b3E3N2hGM3FXNHNxV0lycUFzZjhrYnpGUDNaRk9yMDUzbzBpRzJDbVdXc3hXNjJWNko3YzNMZ2JobmZ0Y2ZkWUJaUHBkQUtDbWVTdXM0bjBLbStFVGFLelBWb0VOOEdNOHY1UmorR2RPWEhZaktzSks4ZkFScndtVDdVd1Zab0JZWC9tT3B2anRHRTVZMnF3N05pL1FwZEY1SFpxeDdYdlJ5MzBJMjZDRGRnOU42cDNaU0Zyb3QyTGE0SVlIU3AzdVFLRjdwUmwvMzdQL0JnWjNJRm1OeEMxNFhoc3d5Q0JKWjA3RElBVitoR2hadFg5U1lxcE1rTFhaZFNLM2tKVkRVUHd4VzZVZUV2Zk03L0JacUM2ajJGcm90ZUZhNE8xSEdDTHdDVlJLRWJkWVMyR01ieWxSZVVlZUZkNkxvSXZGNzVhRVBQREZyc0liN3BIL3grUzk4bHRGVFFPVko3bHg3SlczdXZ2SkYwY3o1MmtzQlVWbk1xNGw5RXh6ZENxYUR4c2lsYURwaTRhNFNuT2Q1OUFWTVpURURsSzliamhGMHFhSnhraXBjT0p1NWdjYUhjdjM1M3lIR1JHelV3bFVYLzhqUEhvMEVvOERLQUpRQi9DYTRuaVNJcjZCSTV2TzBoeDhWclB3MzFtZVBSUUs4MXJnN1Vzc2JCZkN5TklpdG9sWmpLUERTZFhrUTc4bk04R2x3ZDFkT3I2VURURE9vTWRRSDE2RnFGQ2t4bExuTHVYcjZYakxySUgxc3k5MWNMb3FkcEJvVS9IWnZrVnoxYm9iV0pxUXl2OTRhN3lieVVDcG9zbzZKQWFKbEJLMi80NnY4QVMvamIvLzBiZG9yQ044Y0hIdHNkQng4OWJwMXdXY3BJa1VjREpjTlhPREUwZzA2U3dSQnQxT0JINDhEUEpFUTU1UVdtTW5TUDZyVnpEUnBGSGcwMDJMOUtJSkVaZEZLdGgvNmQyemUvZlBQV25XTE9RK25sdFcyNHZHRXA2YjlJaWo0YVRHcUhLNWdYbVVIbnVQS3JnYW5zQnBpWldvY0pGUmtHWTRGZnpJOHRnZnNybDQwOGZlZisyUXJ1QnQxb25qK1JlSWFyNEtQQjNEZUc1UW9FRng1WXhqcGxkQlV2V0xtdlAvZXpwMU9tWFpMTFZ3TEhpWmZyNVV1L3hGNUtJRVlDYTAzVTdSaGRxeG1EcVV3dUpaQ0RCSTdSclhad2EyRTVKdVlnM0JKbGRnbDRhQlc3NUNjdUtySlRLakdVRWtnaEFmd0hpRzNxclp3Q1FWbWtsRUNlRXZEQVVYbGQxNVVwVDBaSzNLVUVWQkpvai91VmtjbFpYUldTTXEyVVFGNFNXUEVmdE9TL3BzK0xXb20zbElDcEJGNW9QdnRoMHpJbGZDbUJTUkw0L3pSR0dqM3k4ejVmQUFBQUFFbEZUa1N1UW1DQyIKfQo="/>
    </extobj>
    <extobj name="334E55B0-647D-440b-865C-3EC943EB4CBC-4">
      <extobjdata type="334E55B0-647D-440b-865C-3EC943EB4CBC" data="ewoJIkltZ1NldHRpbmdKc29uIiA6ICJ7XCJkcGlcIjpcIjYwMFwiLFwiZm9ybWF0XCI6XCJQTkdcIixcInRyYW5zcGFyZW50XCI6dHJ1ZSxcImF1dG9cIjp0cnVlfSIsCgkiTGF0ZXgiIDogIlhGc0tYRzFoZEdoallXeDdUSDFmZTJSd2IzMGdQU0F0WEcxaGRHaGlZbnRGZlY5N0tFa3NJSGdzSUhsZmR5d2dlVjlzS1gwZ1hHeGxablJiSUZ4c2IyY2dYSE5wWjIxaElGeHNaV1owS0NCY1ltVjBZU0JjYkc5bklGeG1jbUZqZTF4d2FWOWNkR2hsZEdFb2VWOTNJSHdnU1N3Z2VDbDllMXh3YVY5N2NtVm1mU2g1WDNjZ2ZDQkpMQ0I0S1gwZ0xTQmNZbVYwWVNCY2JHOW5JRnhtY21GamUxeHdhVjljZEdobGRHRW9lVjlzSUh3Z1NTd2dlQ2w5ZTF4d2FWOTdjbVZtZlNoNVgyd2dmQ0JKTENCNEtYMGdYSEpwWjJoMEtTQmNjbWxuYUhSZENseGQiLAoJIkxhdGV4SW1nQmFzZTY0IiA6ICJpVkJPUncwS0dnb0FBQUFOU1VoRVVnQUFDZGNBQUFETEJBTUFBQUIwQ2lYakFBQUFNRkJNVkVYLy8vOEFBQUFBQUFBQUFBQUFBQUFBQUFBQUFBQUFBQUFBQUFBQUFBQUFBQUFBQUFBQUFBQUFBQUFBQUFBQUFBQXYzYUI3QUFBQUQzUlNUbE1BTW5hNzNlK3JSRlFpelJCbWlabEkzSk5rQUFBQUNYQklXWE1BQUE3RUFBQU94QUdWS3c0YkFBQWdBRWxFUVZSNEFlMjlDM0JzMlZrZXV2VldxeVcxVXNSUUYzQ2tYQ2YzaGpoVW4zc3pZNEp0M0RJKzR4UmpvSS9qT2ZqTkZuY2N3R1BLcmVDTW9WTGh0Z0xHVlRoRkpCeFBTUGxlSTEwOFkvQXgwQUxQakJrYmFDVitwTUJWOUFuR2NReUZXMERpQkJ5N2hVYzk4Wng1clB1dDUxNXI3YlZmcmU2OUpaMjlxNlM5SHY5Ni9mOWEzL3JYdjlaZTdYbmxVd1FIS24raW5zOFZVWDVaWnNtQjI0SUQwMnFjL2NuTjI2TEI1N0NSQzBROXp4UlZ2VStlRmxWeVdXN0pnZkZ4b1BtYW1MeG0xVGdqSnpGa1pkUUVPWEFPd0c2RlBEN0JCcFpabHh6SWlRTU5zaEZkVWdsMjBiekpLK1ljZ0YyZkhPVFYybkdVODQ3dDBYTDU3UEZvNmV4VUR4elpJYmViUDdVRVZyNS9QS3lwdkNGVlBrc2tabkZVZ2wwcUhrNlVxSGl3V3lHM0p0ckNNV2UrT3R3YkxjZHhyVjVtYjNjOU9MMEVhbVEwVVlWU05hK0VnaHdCMVNZNWRnVHpvQkxzSWxtVFd3VEFia1JOWlZ4VkhKQVBqU3VyUFBKcC9kVm9wVlRKVTZNbHRGTlZteGVLWDNiMXorNVBMNEV1T1R4N2NUU0hoMitseXVnUjhteHllWU54elhySlJaVVVKZ2NLQjd0VmNwcXFJNW5WTHN3M00rcmNVQ0ZQanFuU0Qxd29obzJwMFVFMkdTU3dUL2FDZEdkeFZmeFhwRWxlOGNsV0lsMEpkb2tzbWhSQjRXQTNJSytkVk5zbWtXL242UkZ6SFIvWVRaRlVJMi9FZXA3N1pCa2tNRGF3ODliVFRURHJLVlM3RXV3SzYySkZnOTAwSVd1Rk5UNTd3ZlBrWnZaRUxJVUZkZ3MrdVg3MTdoczNIcng2blF3enFyYTdGOHJJT1NLL29wSmxrWUFGZHZlVDRUMVhiOXk0Y2ZVdW43dytLbjkzK0dLNlRUU01wc1QrVVlLZG04VTVoQllOZHJ2a2F6bTBjbXhGOUVmZUhiREFialU0ZGtXeVdwWldVaXlXeHRiaTg1WlJGZ2xZWURmUWVKN1ZnTnAvSWhVamRrbWk1bCtDWFNwT1RvS29ZTEJEOFJ1VGFOYUU4bHdZZlpmQkFydXBMM3p4aFd6c25iN2dyWDhuYTIyYlg4MmE0dExRWjVLQUJYYlAvY3E5SGNiemwvM2duKzFrNU1oc3VuNjZRa2hTemlYWVpXVDkrTWdMQnJ0OWttN0dIRitEejVUVEkrUm8xUFFXMk5Gc0hzSElleWJqRXBZVnYzK2hsdjZqY3N5WkxwTUVMTEJEaGxVZlBQOWpaODd4Z1JXU2JoZStrYmdQVllKZFBLY25HRnNzMktIdmJVNndjV1BQdWpPNnRjd0Jkdk1ZZUZ1ajFISDZZbkZ0bENaR3Bja2tnVERZZVMweTR2UmFUL2RONHlPSmh3dEtzSXVTN2NURGl3VzdtWXUxUGJHY09HMUh5OHNCZGtzQXUrM29GREV4ZnN4Ui9aaGtGejhxbXdRY1lJZDE3UDhjaVExenlWc1BOTjhwUXE3RTUxK0NYVHgvSmhoYkxOajFrKzI1RTJ4NzVxeTdNU2Zra3pKemdGME5ZSmVVekIzZnUxM1hzZGtrNEFBN3NQekV6ZE9FME9XVTY5aGUzRGRqdEl3UzdCSTRQYm5vUXNFT2hXOU5ybW5qejdtVmRkOVVxNElEN05wazFDc1FadE9kaE5DS3Z5VE9iQklJZ3gxNlhKTG1GY1dwWmpvVEJoWXI4ZHA2Q1haUkhKNTRlS0ZnQndQSHhCczR4Z0ttVWh3WmpTek9BWFo5UWtiY1ZsMjhXQWQySXBtU05TS2pCTUpnaDkzU2ROdXE0WnJ0SnU2enNqUVZrbkNHcndTN01HOXpDaWtVN0RvajJrOXk0bzFkek16b0IwODh6d0Yyc0IrbDIrS3pLK0o1eldFNDdEWUl5U2lCTU5oUk0rbmFhSXlhSmRkU0pld2xxT3NsMktWaTR5U0lpZ1E3ZkQyeE5ZazJUU3JQOVRPWTdGeGdoNEUzbXYzSTgrcWo2aWVUNGswKytXYVVRQmpzUmplVGV0TXAxWENzWTQvaXVGR0NYUngzSmhwWEpOanRaLzVRYXFLc1NNeThNYXBTUUhNT2EzWmcvYWoySTYrYlVzMUliTlBGSXNnb2dURFl0VWMyazNwVmtrNmJ4bkdxMkNzZlNyQXJyTThWQ1hhZGk3VVhXejJUaFRFTWRtZXdIM256dDZYUkxxc0V3bURYSDlsTTZ1R0kzazZxWWRxTHY2Q3hCTHRVWEp3RVVZRmdoMVhzd1NTYU5LazhwNU1PRmNRV0hBYTdNOWlQdklYNEFSVmJrNHNibVZVQ1liQTdnNW5VYTZmc3JyaW04eWlHeHlYWXhUQm5zbEVGZ3QwK0dkZDFZNU5sa2N4OU5uNTVJc2tpM21Hd080UDl5UE11R084aW1KSXhPS3NFd21BSHk4R29abEt2bGxMK0dGSlB4VFNzQkxzWTVrdzJxa0N3NjV4SlU1b3NXMXk1cjZlYzJWMXBYVGE3TTlpUFBLK1I3a0MvdXk0WE5UU3JCRUpnaDk0K3NwblVtMG5iWHh1eFg2U1ZZRmRZOXlzTzdCYkpCVE95RDg2RUwySE5ybjhHKzVIWHV4MC9qODBxZ1JEWW5jVk02aTJudGRudXg1NHJMc0h1TmdTN3VYalRSbUVjaVN3NHRndEhwcElSWWJBN2kvM0kyeC81aUo2czBBVjhaNVZBQ096T1lpYkZmbnJLM1hqY1ZiZ1p6ZDBTN0tKNU0rR1k0alM3ZnNxdC9Ba3pJSFgyNEZScVdnZGhHT3l3cEJyWmZ1VE5wanoxNWFqSmhRM0tMSUVRMkozSlRPbzFVeDV1eE9HVG1DczhTN0FyckFNV0JuWlZFdGNqQ3VOSGRNRm4vTW5IRU5pQjg2UGJqM0QyWk9RN2s2T2JlTTVqTWtzZ0JIYnQwWS9aZ1RldHRQS3F4ODNqSmRnVjFzMEtBenRjNXBidTg1dkNXR01WYlA4RTh2S2R3eCt5U09LOEliQkxaVCtxZktiNXNpT2FiZVVQeWN0M3FFTTh5MmZUTTJVMkYrcWRXUUloc091bk1aTys3NDdURnpPK3ZLOTUrc002ZzNwcE5YRllhRzdxQ1ExM0NYWUdPL0wwRkFaMjYrZkRaRmY1STU4WXorbDJCUHRyNWpuZXFjNndHWHp0TnUxZmlVZ21nME5nbDhaK05OVWdRLzdsZXA5Y056NWh4NzFwYXpMcmkvMmVvQVJDWUpmR1RQcDFoUGpNUnJCQ2h0d2grYnVlMWs2S0U2VFJoMDlLc0pQOHpQMWRHTmhoR09mZTJIQ0IxWmFCZE5SekxVekZRdHBtVjI4L3U3Y2MzSUxTVHpTaGhjQXVqZjJvZC9xNzN1L1FCZXZNOE5QZVF1TlpyV3JuWTY3UUtqU2ljNUlTQ0lFZHhIdVNVTTlsOHQxNzFRRmRzRGJlY09pOVRmOGN1cGJhOE9MSEhENHB3UzVCQXBPTExncnNvSm1NZUwzUldIbnhRQWpySWtkRDM0aVpvdDhPQmRxVkgrQmVSUDFDWU5kT3RoK3RzcVA0ZFNpUXJRUFBXKzdveXB5bVZrYVVlREdDSnlrQkcrelEyUlBOYmdPNnR6QU5zSnFuOTlmOW5qN0R6Y1pBbU1uc1BvaytMMStDbmNtckhIMUZnUjN1aG9oU29mSnRmUWp0YmthVTN6RE9FenhDZndHeUtZY09UaVhRTVJMM2hNQU9BeUlKN3Z1dnBUbk9rYSt0MElFM01DeEJyZlBBdjdnR3A0dWorR00vWTVPQURYWXB6S1Fyd3oxYWNaL3M5QTg4RDRkSXRBdnc1MU12UnJwRTF3aE5UcFJnWi9JalIxOVJZTGR1V0tCeWJMQlJGR294dkhyalFZSmZUcjdSR2RML053eVR0RTdzUzJSamdhMWp2QlJnWTdzZzZXYTZFTmdsMjQrVytjQmJKYWZydUVjRGg3QURHK0dsdWQxN29oS3d3UzZGbWJUSDVoZE1MQytsdXRtdThmTThnRDY5UThTNFFSbHB0Q3ZCTG9aeGs0MHFDdXhhcVR2T0JOdVBBMUV2UnBkZXBucVR0NVNnbXhtVDlSUzlvQjM2bk9qUzJGbytTYWhuQ095QVhRbHA5dmxQdzhEYzdSL0RiSWNFTjROQzZnUUFlT0dmeVVyQUJyc2FXQmpQc29xNFV4MkhSNmlCdEdGb2RoREVYbnh5R1l1ZW9kdFhaVEI3bDJCbnNDTlBUMEZnRjljYjhtditFdm1IdExBWnRsU3B4ZXRtcVBGR1VET1dCTHdUY0lXekJsZUNTS2ZMQmpza1RrclQ0ZGdHdFpFT01wU2gvN3JCN3NXNjVkbkpFOHd3RTVXQURYYnRSRFBwa2xpMTlnaWJTM3pqdDhpZ1cyOUh0TU1PYnBESW55c3B3YzVtVm03K2dzQU9lbjQ4dHVUQ2dEby9tRnRqR3RUNmlWWG00cHRPdnkwSUFxT09BaDlkVjFLTHpqVWV0RzhnWVVDbXVXeXdTN1lmTFl2dGFpZ1V0SjdRN1BRZkZGOVB0QkpxaFo5YjU3Z2xVUDNKTDl4MzE0NXNyZzEyL1VRemFVOEl0TTVuSW1EV2xzeU0vVXppVWVDTGRiV2pPMFFKZHJHY20yUmtRV0NIQmNYbUpKdVZLdStLVUszYURPWmtQNWRKRjVxbmQyaGRIZnJWdG95Q3hld0szSUUrQjBWZ0xZaDB1bXl3UzdZZnpZbDFOVENWb25HbGFSaTk5M1hUdWJQRUN4QTRkZ25nTGprTlpteXc2eVJPc2Y0UjU5cUFTL3M5UkYrTlFybS9tWktwcU1lMUNOSVM3Q0lZTS9uZ2dzQU82TEF4K2NZbGxEQWpmdHRzY0VBSld4Uy90S2MvM1BINndUZFowTVEwUEtNSFQzQ2JJM3ZCMVVxeUJZV3ZlS3BoVkdxbE9aeTdZcmhBcFR1aDBRcy9veFBWREQxUGo3bEE3ckZMWVBVaHNGWEp5UVk3eERGT1JuSm9VWjc5YkFqaC9QaWVUbXZvZVhwRXlBMXRuRzdYdTU0UzdGeGN5U1dzSUxCclJ0czBjbWsySzZRdFRQeitUZXB0c3YrcTlIbnlDbXBTT3BJQjBLK0Nqai9GY0dxZzRNcFAvbExWMXV6YWlmYWpocWdRWVBGQTFpSjQxd2piVmdrQ0xxSnJBaEtBVHFVNFlZRWQrbnFDbVpSYmI1R2VPTG5yRklRcVRYZmd5KzhvOFpSZ3B6TXFWM2N4WUlkU0E1MHAxL2JxaGJWMm1HK0tyMDhEWEdPaHJkTkRldHpqbWt5QURWY0VpR2VGclc3VU9YbXNiNUtPeklWK2NLZWZtRWFDNjc1VEM3NFVZRGNCQ2N4cFBjc0N1MlF6YVUxTWZ4RUNUUTkyZEI5M1RmWVc4MTJDbmNtUEhIM0ZnQjFXWnZ4WVJZNHREUmYxR0E5YVlhckFnbHlTOHNCNXRvRlNEWFlCRExCYitIWlFnWFdpRVNtTzJZWEFycE5vUC9xeXFQR3VZUzBVZ2Jnay9FTDl3TGlzdHZtZWdBUzYycnhqZ1YyeW1YVDFKcThmOWwxZC9UT0RvYmxubkZUU1cxMkNuYzZOWE4zRmdGMDMybjZiYSt0WllYTnN3VEd0N3o5NHVBbDRnMGI2YWpFQ2ZBNDBPNVlPOEhlTk9YRGZVb0l0Q0dUMk1wYWtTTU56SDJnTE14NUMvOCtsUHM0ZnBEbXZybkZLWUZmYjVyZkFyZ2FlcDJNQmJCWW5Ea3BmQ3R3Ulp3V2hMTkU1ckFpY1YzWmxiVk9WL2dsd29CaXd3N3gzY3dLTkdTM0xOanRiTlc4c095cENiK3FvMFFHMXdNb2UvVmswSXRpV3RVZzByd1YyNEh1Qy9VaWxiVHJOUDVjSjdNWXBBUjFMTExCcnB6YWV3UEIzb1BnZk9ES0FIZWEvaUIwS3ZZSkIxcVVyQnc0VUEzYWRTSXRHRGsyMml4aXdGY3VzTkpHeDZGbXhqR2tvQ0F5RDNhNXF4TDdUcW1hV1k0RmRzdjFJSm9ldFc1eDBsU0dpaGpiNEd0RVh5ak5PQ2FqdmxjRUJDK3o2aVdaU3liV3Vtc2RrQ0hzMzB5dGxHRmNSVnVrUzdBeWU1dWtwQk94Zy81VjcvSG0yTmFJczNvTzd4aXExTDJiMmhyTGtoY0d1cGF4bVVGVFhJakpYd1JiWUpkdVBaTW9JKzlGbDB1ekdLQUZNRGNHYXdRSTdUTEVwVDdKakh0dVcvTmZlR1RRN3p3K1pQVVJHSmRocEhNM1hXUWpZUWEzUkQydm0yMks3dEVXT2EyMWRVY0tRMldGMEhYVWNNR3l6Q3pTdVZtaUpheGNTc3RuVlNJbzBMSmNJKzlHY2d0cHdXUmNzWkp3U01QcXpCWFpnK1VrNjFnemN3dkV6bklSSEZrZk93a3F3YzdJbGowQ2pjK1JSSUMwREpwRUlnMFplTmRES21lR3FRRjBITzF3MHdpbDhwU2NZdTdFMEVocVgxQlA4cUNXTFZveWwyYTFITG5PME5Nd1pZVCs2UkdBM1RnbGdIZzBZYUlJZHJsQThtNWtVMnRwbWtIbUNhOWR0OXJzMDE5VWtOUDljUmhjQ2R2dXBwOWdjZU5ibEs1YUJOa2hnN0JIbjVvSXo4eUd3ZzZwM2pWY3Y0bFNXV1hjTDdPcG50UjlkaW5OMm5FWGpsTUNTdnB0amdoMithbEI2dWlrYjJ4ZGhKc1ZSNHdPYk5OSmZVMWZpV0NTbFptY3hKRDl2SVdDSGtYNGx2eVltbE5UbktOZlF3YTVGbm1TcDBPdVBSWExqQ3dvYWh0NHM0alFkVHhBN1hoYllOUUs5MEVHc0IrMjY3VWUxRk5xa25zMDVkbzlUQWpWOU44Y0VPOHhPeWFaVnhxWUlNeW5BTG4yM2hWSFdmV2RZQ1hhRmRjVkN3SzRUWmM4b2dnMytMVlpxVTl1Z0FNWWRzRUNzZkc2S09tRjl0QzJjL0xVdTdYcjA5cE1USThybHNjQU9BeTg1RGN0bjRMWjBkeS9EdDdHY1VlT1VRRnMvRFd5Q0hXWW5mVUp6Q1VtRVFhQlBPYUxSTGJZY3dlNGdjVmROT0xJRXV6QlBjZ29wQXV6UWFZeHpIamsxMVYzTXNsQUY5RmtmSGZXSVVjT3hJWkpodHQ4UlR2NnFLeENDVmUwS0QzdWIvNnVDWm5HTk92NXBjQ21UQ1hhWjdFZk9UeVV1eGEwbmpGbGpsVUJmbjBOTXNNUHNGSEVhUk1oTXZTRFFUZVVKSERCWDNBeDhDUzRxWVNkSkNYWk90dVFSV0FUWTRlc3E1L2pObzcyaE1wYUVLcUFyYnVqc2U0d1Focm9ka1FLZDkwZzQrYXVsanM5MEpTUittTndncjJTeEMyd0hSaDhkSnRobHNoL0puZXRQNmVXM0kxWkpPczNGY0k5VEFsNUhONnVaWUlmWktmRUxaczR4Q1BTWXU1YTMrSnY5eDFnNTByd0pUai9vT3dabENYWUdPL0wwRkFGMk1KNjRqc25tMmV5Z3JIV3VDa0RiM0ZDQjZ4TEhnSHJiSWhRRTVyVGVWT3ZJWGFFVlZwc3Y4am9jeHBjSVJTaDlmV3VDWFNiN2tkaTVyaHFhd3VXNHFaZ3lkNHdTb05lVmFGSXl3YTZSeFV5NlEydm1lZDBUL21iL29kekwzcUNGUmpsYkNqRk5paExzVEg3azZDc0M3R3J1ejZ4emJMVldWSXN2UVExN3pJQkJGWWd3eFI5S1dydnYra3BQR0lnRnl3d0Fic0FuL3k3VHU2QVlLdHVQQ1haZ2dRRmRzcER3TzdBZlRYUGpvaUM1SEw5QlFSc3pSZ25ReXhrMFBETEJEaXpYb1N2TWFoVUNnUXF4MXc5VUlQMkJ4U3pXbDU1N0xWeCtHNnR4TkdlbjJUdnlLWHhkdzRCOFNvd3VSV3AwV0hFZUtLb21XNFRDMjVZcUh0eE5qWUJTQnJ0dFRXRUw2bTNTa1h0TUkzZkprL2lQcGErNlBNTUVPN0FnMFg3MEVUWnNBL3ZSckxFSXV6UUt3amdsNEdFYlNjQVVsWUlCZG1uTXBOVWZvOGtnYW1sbWFXNndBUDRQODQ3bVMzSjJJM3I1cFJGY0VnUE9YM3dSWUZlUG1QT0s0QTVHeHhvdEYwUHVSSllQdDNxQ0hZYUdQRllueU5UQmFKQnpHR3J1ZWJBWmJkRjQwYVBiNnR5eGRlc0pXR0JBRjVJcy9Qa1AwWlRxV1NGRFdyTjF0ZnZSZnIyS2c2UGh0S0hyRkJmRVBVNEo0TFpWQ1ZPMDlRYll1Y3lrTnMvN3pPUUtXQlF6MGNMd1VPUGlqSkc1RnVGMFlwWVM5Z2N6dWdRN2t4ODUrb29BdTA2V0xmd0o4MEorWWdyRVVrb1liRFBxQ2M1SzFZTWxLYXVUTHhOZ0ZMRlBLWll4UXBETkJvMFZuNk92QkdsTXphNFJ0aC8xRFhPVDU4Ri9nSndHYXZuYzJZQlhQYjYwb2F1UUMrb1lvd1RvNFVkcUs1V1BBWFl1TTZuRmMrQXVOUlZBZ3hPNUxCa3owcHdNbHZuSHZtSEQwT3VpYUV1d1U2ekkyMUVFMkpGTXUxcVQ1VWhQYmpOb1hSTjkva3Nmbzg5ak9pU3RCMW9hcTFKSFR0eVBDS1Z3RmhNNU5wcWgzaW5NOHdKMTBRUTdzT0RFYkJnRUlUTmtFVmhYTXhLZmNQajBsbldkaFphd1kyWndVWDFqbEFEVmczVnR5Z0M3R2hocThjam0rVDRud1kxZEF1U29ZU0o0dWtibVFiamJoVG5Ra0ppa0tzRk9jaUwzZHdGZ1I3c1lYYUNkaTBlWjU1cUJlUTZIMzNkWTVhRGlYVk8xckZsblBmcHlSRFRFUXJNTFd2RzFFaEx5Rm5ZT1pIb0Q3Q2dMVkF5bmdDTEExQXBKRDlpa0M5WHBJUkVxM0w3U1BDa0psbHA3a3ZSaXY4Y29BYzh6MVc4RDdOb21meW5UYko3M09EN1ZmYUdUeVovTUZneGVaNGJZdE55bU5zSkRCM0VKZGc2bTVCTlVBTmhCY2JLbjJIemE2aWdGelJmN3BRMkpUK3hETUE0a0dBdzNWYUlacVFPS2tIVmgyS0hOMmFCaDc4Ri92Z3RMRjBJMEJQc1Z4K3lGZndiWTBWR21ZamdGVER3R2ZpRUxtdTMrMDNLejB2eEJvT1VBbTNuNmkvcC9uQkt3TFprRzJMVTAzVjB3eStZNVRBWlE2U3JrVTBLMEQ1c25wSHJhMUplQzNSRGdqb09zQkRzSFUvSUpLZ0RzWUR5aGxwRno4YUF1Qjd3aS9RQithaEpJc0o0SjFDZHNHQmhWUmxJMmNkZlJxZGRrak5Bc1ptVUxHMGN5UmdlN0trMXpSY2J3TnpVcGlRVXJDOEFxaUZySkcxdjdISTRmRHJaS2FQeThCYjBzelVYOE4xNEpCRUtrdk5EQjdqZkFYbnNEM09ZNXhBS3B6RHdCRXdJVmJiVzVSWE5SVHl2RDEySkkxRFFySTdNcHdVNXlJdmQzQVdBSENERm56TndiSFJTNHI4eUg3V0NMdUN0SHhickVMSm9Bbk5vTEVrSUI4Rm5mZjNTSVRxM0NPeHpEdXJLRnZrcWl3TzVIdjNCdkJ3T1BrUGUvOVE5VUxMUDJHWU1ERjhOdkFOTk9jYnFMd3R5Q2YwVVZRaDF6MXFMYWlMeEludjF4U2dCTHh4MnQ4UkxzRnI3MWl5OWtMTC8xZ2k5L2l4WlBUUVc2aHIxUHZoT3hyVTJzaHJmZ3VOOENSei9MQnhUMEZKSnp3OXdOZGxQUHUydG83c1pyOVN5ZDQrR0FDWFkvOStQZitzVUh2Mjg4T1VmbWd1NnRXNUZkZE5WMzNrVk9mOWlJcVh6RFQzN2h2cnUyakxDemUzb0txR3FCcnJVdW9hcHZJSW81a0R6dk9lU0pQZTk5L25mNUVodnBDb2lQQi9sNVF6VlFCaVhZWVdjaGVQVG1OQWp4ZFgvOTFvNjMyTVNQMS9iSlc3emZiRmp6d3pyWDk4N09nWWdjTHFZRW9BNGZhZzJTWU5jTk9HNHF4QmJQcDhrdmU5NDc4QnVhSytTSncrcFBhVFlNbWltUVZNOWNLOGZ0Uk44U0poSWozZ2wyYi9kcEZjMzV6RWhWa09jVHRGcmh4MXhsRkZTMzdNVWFZQWNQbmttM1pKY1FldUkyNXFrT3lQQXVRdDZnazdSWjNiYjBvREc0MjNLWGdaclp0a1dHYlFuR1RjTklZNjlpcXZnNnRrbStDb0JUQnhRdzJGZ2VmYkhYdXZ5c3FxTUNPNTljditmcWpSdFg3N3BPaGpzcUdsc1JuZS9zSG1qK1JaL2NnekVIbmM4bmQ1RmJzbktDb2k2WDMxcUtNVG92cUFSbVRGT0RCTHRIeVBENjFidHZQSGoxdWs5ZW8zUEo1dmxQVTRtK0JSU2ZKS2MrK1NXZGxINUFrYzM2c3E2ZFp0Snljb0hkTzFqbkRpWk5qYnhZWjRkWExQUWYzZklDUGdXQVhUOTA3TUxtVzQvOFJ5emNHbXd0SWVQYWpPRmIwanVtOThvOUd5S25ha1AxYmZscmZJQXhHVXVKMmdiMElhRHlHZi8weFlkWUM3RmpkcFJrU2ZSWCtUbjZUTENES3NHT2trVTl0UU05WnZFKy8zdlhhTUR5bmNPWE1JY1cyOGkycE5KU3BuSmVVQW5NbVRPMUJMdTRKcHM4ZitkRHAzL0txRC91djRvN2dyUXpocDRmaEVlNXNGWlFzNkJHNHdDN2Z5M0JaRWVqT3hmT2QvbW8yblU4N01Xck9jU1VzWGN1YXBlMUVnYllWYjd3bDJqUHBEVTd6QmFic2RYODhQRDVOSDdSbUVuZjl4VTZ5MnpGSmh4VFpGdG9ucXVtbmpBblR4R2J4Y0RLZlUyRzdJdnhJQzFCdFJNWlkrN0dxbERUMGIxaStxTjlXQXdmUnNlZU9lYWlTbURkeEtNMFlKZWU1MTNucWpTYTE5anJEUlQ3Z0N3TWRsZ1BpT2NnSURzdnJxa0dPeTNZZUp6MnQ4ZCs5RTRDRnM5Y0JyQkRjeDZkUE5nbFlWYWwrU0V1NlYzZGVJek5zVlpPWUNmdFlkYkpPaGh5WEQyd3BwMVA0Wi9FVXV2T0RpUGQzVklwMG1oMjY4ZUtQTUV4N1J4SENZbFNSMTlZQ2ZSTUEwa2FzRXZQODdyWkhSTzVpVm5RdGU0TmdWMjFRMzdsci8yRVQvRXVtQnNUYzgrTllJNU5xd3JvZndxRDhMS0FIVlFHNTVBZUgyK3BoZjVtWEhZUHlBck1CT3REUnQvTkNleTZvdFBWVFEwVUZYZFZlMWM3ZVNKc2RWalo3akhTMXBwS2tRYnNkamNVZVlKajFtSk5Bbm5HNkFzcmdSWlZzditaWW5vYXNFdlA4Mlp3d2lnVlB5UE9rNGJBN2psczRzSko5a1JiZHFwaXgwMDBUMjNaVThIbXlUZVNXNWNGN0R4LzBtQkhkMEYyWWlSUzlZOUY3S0psc2NXWmxhMlloR09McW5Hd0E3aXBZY1B5YnVuMS9uVVoxOUJxT2VEd0tQY3BxdHIzUW1uQWJvQnVsZTdabitUK3hNV1ZnRTg3U0VOS3hrc0RkcWw1WG5IcWFUSGlvZ2RiRHNQeE50aGhQS0RTSGdhZWUwTWpuRU8rSWF1MDF5OXFJNitISzJyMzhxM0RtRW96YkhZMHorQk95akdWWUdkRCs0RHFqbllrL0RQcWRCUFF4dWdzTUlKc09SS01QV2lKNit5cnRuMVpSNWhWY292WERVdFd0VCtCci9hdjBOckk4OGNyVHdkMVN3TjJma0NlNEJxb3JlTUV3bEdpTDZ3RStNbWZRUDlPQTNhcGViN3FOdGxHTTVqTzZ0dmhhQnZzZHNVbnRMMXpDbllyRk95V3RjVVliZGRldUYwWElDUUVkcDFKYTNiME82ZzR4dFEzVmF5bEFrTFQzMUp4RTNSTWM4dlB1cTA5cldxd0J2dmhNYXNDdnZ4aUFNYzg0a0NJM05ub1hndHFtUUxzcGx3bW5pQUh6VlhWdEVrdGVFek9DeXNCZE9ZMWIwRmFRY3d2S0NKNGs1N25YVTNPRVptWndZQmVZemRmeEZwZ2h6cnpnMWhka0FmVHBwbFZrVDRCZGh0Qkhkb2wyQVhNaUhjQnNvS2p0bUhTS1czV3NJeDdlWUZkaFRDTnJJblRwY2FqUVF5OUJlcUFSZUlLOTRCc2x5OWpjUThLaTJzZHNSZjdsd0xzVmpWRk1Fam9jcTFNY2xoY1hBbGcwWERvclFiSGZWSm9kdWw1M285ZGo3aWtoRDV5SEE2M3dPNEJpWWhZdDV6TERZb3cyTUVZdVJkdTF3VUl5Vit6ZytVdFRvUFI3dVBGTW5aTFoyRmVZT2MxNkpHQmVZS3ZGOHduNk8vMFMvNHJMRkxkOUVSOWMzeVdIdkQxQzczZ1RqMHB3TzZSRTBXZDRPaWFqRW1nemhoOWNTV0F6b3hySEs2cDlxWUF1OVE4cjJaZjhUVGxoS2dxUkIwVzJLbGJrZEc3SnlsVm93NVpQR0d3ZzNteEJMdDBMS3pGNy9kcXQvNWpIWENzNTVrYjJPMVRXK0hBVnV3OGIxYjFSdG96ZDJqZHNCZHhUTi84NGQreExwNzJHQklhVnd1bkFMdkJUWmxQMHJ0dkdqT1R5TFBGWDJBSlVNMnV2NkdhbXdMc1V2TmN1NGRWNVovZ2FHZ25NQU5TRSt5Z0pYMk54NkZMaFh0Y2tLd3dsd1BzNmlYWXBSVEhmdXc5QUZWL1RlV0R0YUl4L0hNRHUybGcxVWVKT08ybnFrUHZBcEJMSkhWZ2ROMmM4RnZrelo3WGUvMHFlUllmV0xKcjFXWHlaTENyYU90aG1jcjlGdXRzZCtSWlF5K3lCSHBrWTFIYkFVOEd1L1E4MzgvK3lRb1UvS2ZDMGpEQkRxTmhrOU5neFhNY3BpNCt4QVM3WDZjVjZwWmdsMUl1Nis2dmFFVHFGVzNwaDYyTUhUM1QzTURPNnczZlpHL0Zzb29NcExWeG50MUpvcTQrVWJWYzlza0g3cnkxNS9YSXJYdkpCMVV3SE1sZ3QvUzBUaC9uWHJLM1R1S0lzOFpkWkFsTWs4Y2JydzBhbkF4MjZYbmVpYk85QkVYcXJycHp4OEVFdXc2UklGb2ozNjRuUGpkdUUrejhIVlJzcmdTN2xPTFpWWXE3SzBGWDI1Q3FXZHUyK1lGZDViOE1meEVyMmRBekt5ZmZSWUY2OThzTFVpVHA4bjMrclNONDNubVhmV3VMMkhTVGhPSDM0RW80ekIzU1M2MER1dFBIaGw1b0NmeEM4L3MxdVNXRFhXcWVMNVBYeDNMTkZlbnU2UWJZWWZFaTU4K1ZmK25Lby9nd0EreW0yRnByWnBKV2xBbTJPUDhOaXJwenZwTk43R3NqWHYwNmdZak1EK3hrYmV4M1JlMkNkbDVFNDNDZ2J0dW1pZkFuYW5iTHFSR3NxbGJURVdXZEtmZ1NTU0FSN05MenZPczZNcGZBNXpiOWpqVDBHR0FIYzRqcnNvQlFvZ0lERExCYlpsYnJaUW5RQlZacmxLTHpCN3UrUEZqa3JLNnZnVWZIVW9hS0J6dHZWOXFRSHlhNEJmSzUrR1VlWnlzY2dZbGcxOVowV2tkNkxXakdkWHhMaXorYjh4SkpJQkhzMHZPOE1RSW13UjczVEZnV0J0aEIrWHNxVEhLdVFneXdXMkZnNTMzVHVhcGg2c3JrRDNhdHVPTkVDOXFjZ2FvZEcrMDRCMkEzTGExbHVQRHRIcDhNVTJOZHNzM3VYWHRHWTJNOEEzb3labExQWlpKQUl0aWw1dm1xMVJWVGNiL3J2UGJFQUx1TzNjZFRaWndya1FGMk14enNjcTNBK0FyTEgrd2czMnVSOVovWHBzSkg3SitpT3dkZzUvWGwrZnpLOC96VDc5RFUwTWdtaVloRXpTNHBBeFZQOTRvbjkxd21DU1NDWFdvMjFyVjlzOVNKYXVGZnZVQmFIZXd3K2pJZlZVNWQvSmdJRGJDYks4RXVFMXViYXJQZGthejJaQkRZc0ZheHVCcXplRmF2bUtkaGd0b211Y1lIZHJzU2I1T0tIQ24rTWtsZ2JHQ25md2VmbnFzQU84Y1dyZzUyT0p1dUxXWFM1NXducFFGMnU4V1B3RE8wL1V5YTNVODgrR3VwMTE2cWpwak1EcFRIZHV4dXFoQWMxN1VVcHl4Z3QvQkhkLytGeW1xY2p2clRvK1ZXSFpkeFptcVVGVlg2T2w4bUNYVEh0V3U0UHBMaEFMc1BEaWpUd1E0TFhXMHBrMTVJZVZJYVlOZTV6R0JYL2RTRHcvZi9SNU8zbFkvZlJWNythWVI5QXJqMVNwZ3hGYkVBQUNBQVNVUkJWRE11MllkdndHS1dZWU5qbFVNOWxMY0ZkcjkxWC9OMTM3R202Sm5qLzczRFAvMlJROXpTQVAzUk9OTnJrcDNCdHpqcXVtTmNIejUyUnpDVloyanZaWkpBTGZiR2lmUk1xWTYySTRUKzZxaUFEbmIxMkpNSjZTczRTVW9kN1BEeDhkWWt5NXB3M3ZHYTNYS0hFTURHR3dFZjZwbHFRSVlFUDB2eVVmTGZxczJ3bmw3OS9ic1lBZnQzdXFQU0NRZTlDMkxMRGxUKzVqYnV6cnFERE8vKzNLUGsxcDRLNWc0VDdINFBuOWNBMGY1WUovbzZWaWgrR2FyejdQYkRNUXFrbmlhcit4ZnNhcVhNNEowN0tRa1R5QjRkc2Z5RWJHWDBaWkxBb3ZrRGRiS0ptZDlWZkJZendvT3JpaDJxcFE1MkdGdlhSc2c0MXlRNjJLM0hqZDFjYXpWU1liRmd0OUFrdjNMb2ZhUmxuQVZxa1NlK3FmcjFoUHp2L3Bkd3pWVkltdmlkSFAwSnlSSUZScS9EcWpTN0RzRXZldURac0J0a2dOMC9KYmMrN1ZYZmJwREJCUElEaDcrTzZ0NlByN1Y2NDFvMzJ0VzQxUDVTQXVNVEw3MHRJand6YVdCSEovNmI0eXR2TWpscFlFZnYrdG1hVENtNTVCb0xkaTN5VWxvSi9QZ0RlN01LdlljdkQ5ZlpkeERoeTE2bU1GbnB6NG5kQ3Nxd1NBRXZRbEdza0RkLzdER3NrTU9yTlIzczhMM1dHczM2VWZHbTdrcVRyWHh4blNiWjhieSt2YjlCU2NvbmdRT2xCQklZbENHYTN0eTRIYUxYd0k1ZTNNNTZjWWpvSEFVRVlJYzEzUzlmV3JEN3FQeklIUXFjRkZyVkorempRNERrQWIyYTNsN0c5aUUvL2JscGl3MTVoWFUyU2JSS3piVStUWS9mNzl5Um9mS3RnUjErcEdTTEIvZUN6d253ODZCN05MRE5hclUrb1dVc0wvYXkvaThsTUQ3Sllvc3QzSW4xb3lmdUhZenhWV0FzT1Vtdys3bC8xU1NQTDhoaE41YXM4ODRrUnJPRG9yUWxxck5MbmhZdXlPZUlPYkdheGZ1NUc4eWovcjJYQWhWTzIrSzVRWit3MFlTQzNaR2l0eHl6OUZhUnhTLysvUmY4MmRvanFraEZvNEhkZXlRTzQzWjhsVjFUSk1IeVlRdEEvQWNxWWVsSXpZRlNBcWxabFVpWUNIYjc4YmVkSlJZUVFWRDloaCtMZXBneUVKRXNJbGlBSFIzU3c2TkxDM2F6d2FGZTZOdEN0YXZMM2ZSMUZhUXhxZUxqMERnbzhYdHJVZnE1dXdlSVBMcFBxY3hnejdBbG80RmRrMnhLeXI1VTdaRHpOUmFJZGF5OGlra1NsZStVSENnbGtKSlJLY2pjODdxMmpLM0gzb21Sb2dRM0NTN0tqbnJDdGlGM0ZscW9CbmJQNEpLekxTM3FvamxqTkx1V1p2UnFpa3NmY0hCRUhEbkM5VnVib2NiaWptbk96bDdrK1JJS2RnSTRROG05M1lNZ1RQeWVReENnSFNxRzdxYVFjRmJlaTk1Vk94OStBTk5hOHRLWmdnT2xCRkl3S1NWSkl0akJ2aDNNN2lrelRVSFdqb0k2NXhjZFNSbHFZRWRlN1FTN3c2UXN6a3Q4Tk5oQlZGZFVMWEUvRzNNalVDeG9nVGRQcW1qaHFBQmxPQWdCMGlLK2E2ZEcyVzA3b2ZUcjk4Yk95WkprcEFaMlBlMEhaMUNsQTBZQ2dEM2l0QzBOQzNsSStUOGxCMG9KcEdSVUNqTDBUSWQ1T3REczZHYnNabHcrVS8vK1A3M3c2bG9jaFROdTNrZkc3dWNmT2hQRUJrcWIzV1BmL0Y5eEJNT2gyUzE4WDJ6NlhDT1h2aXV1dUdpdzYrclcxWnJ3NE9qUTEzaDJBSzJRVGd5RDNvRW9yQ2sxUUx2dzJCMG9lc2hMUHZpeFF1a1ViN1dNaFg0cGFrRmpwS2VoS3R4M2RUSXJzOUxyNUVBcEFTZGJSZ3FrQnc4MlFpa0RzS09Mbkp1aGVDMWdId1JSNWlDTmJMSk9DWFlvNVIza2xnUHNlcStkYkFXeTVMNFFyVWdobTJpdzYrdkh2NkhIYmRKQ0FXZkNIQVpKaGI3UmJBWDQxSXRhU2RMOStLakpxcW9mT01lOGFORXBzQU5nbnREYThLY2xpc0tpWUp1SDFOa09oWXd2MytrNVVFb2dQYThTS2QybnJBS3dvNGVPUlk5MTUvVmhlanpmSFpWZnFBWjJIcFpNVzNiSnEvd0loQjFja0w4ZDBzQzBpa1NDSGJRblRiTUN0TEhsS3pROHNUd0ZGbW54TEVjSVY2MXM5OFBIalhtcGNXQkhEM21wQjlzTXg4ckRIQXJzdW9RY0JGR0F0aVBxUThjUTZOZ3o0Z1BLMHBYRWdWSUNTUnpLRUkreDVkRGNBckREWUVxQ3NxNW1yOGxROGpoSmRiRGo1eHpNM0Z1QllyZEs3cmtiUnpDdStwc21TWTYrQlFmSFZmR1JZQWN3RTFzUmxCYkl3NEFvRnV5d0MzUWtNd2FoUUI0Wkl0N2dWMFNNNTdGRFhwSWVGbzFONmVadkJYWUFzK01nYWwxQVc1QXg0ZytDK05LVm5nT2xCTkx6S3BHU2d0MXhpQ29BTzNUY3BKdWp1bUZiVVNqRENRZm9ZSWN6c0Z0V2NhdmFhTVlBNWM4MWl5aEhiNDhwWmU0Q0k4RU9PcmFXakg2K2Y0Z2NZcGV4QTIzcENyRGJjWlpJd1c3UEdZUGM5Uk1qS1BMRXBGTmcxOUJRbGY3V0VXRjdXazIxS0tnN3RHMHpxOUxuNWtBcEFUZGZSZ3BOQXJ1K3creHRGYlFyclVaVytCaTlQKzgray9kUDZIQ25qd0YydlJEWTFUV1U4S28vUDBDYi9oZVpsR2VRNy8vVkdNdEFKTmdCcmZSbUFLSjJVR3RqZytJWnN4bEFweUFGa2grWjBjSkhEUlZSWU5jMTBDMjBMNi9BRGxsb21hTW90bDNSVVBqYWR5MGZrT2kyZUF3ZU1xWW5kV2ROVHBPVUFPUjBTWjh3eXhsTHNSd0tZWU4rZVdkSDJZUTBDWmpPdmozaG05Rmo4RUY5Y1Q5UzhUREFMblI1NTZKMlpJUFdwcTBHNFJqcU5sSVd6WWhqSU1nc0V1eFFhd1lob2tDZnl3MW1PV0VCaE8zTnloVWgxMVQxMExOM2xFZDN4SUdkZnNnTDM4aVNKL1dFbmpwNlFtZE1MWE9jK0dOYkpidHE3MnZnV2lrajBXM3hoRVplWW5mV3VEeEpDYUJMWE5JbnhITE8wUVN3bzZ1bFlNQm9RdENjblluYll5S2xJaTM5QnRpdDJ1ajlpUFV6VWZWRU02VFd1b2s0MTdVZkRyWUtpQVM3bnRwM1pTbWF5akFtekF3WVFwdG1YbDBGTmdqZmQrRU5wYWZyK2owem9mTHBoN3lvbVpDdFRsV3NBanQ2Zm1rN0NFWk5wRDN4Q2c5dGF1dHBSWWRFdDhWem9sb3NISW5kV1Vzd1NRbEUxdVBDaXlYRWNzNVJDbmFpUitvc2xzb2EzYXc5MWlKY1R0Y1N4VVUzZXRnS1JyYnJHWDVRNUdtQVhlaks1bGF3bUdQMERUNFdSNi9QbVZPdU9vNzdpRXdqd2E0ZkFydE5tcVF1a1h2ZkFCd2ExZE5SYkYzMzBGajV4R2wyK2lFdnFuTmFuVWd1WTYxenlRQTdCdWJZTWVZSm9CTktIVnlXaXJkTG9wY3h6R0lhakM1SjNWbGowaVFsVUx1TTNHWnRDckdjY3pSQnM2UFc2MjJOOXc1bmFIUTZhQ1lkWklDZGZVMzJvcTN4RkgvMWN0VmVFQVlNQ3JHekk0N1BEY3hsS2dZTUV5bVFaWU9sSG9TTzJUVjBmYW91UVRFb2lydGl3TTQ0NUVYdnlydG1KcFpnWjUxZVFaWDREbjVUTExFUnYyV21MSDNwT0ZCS0lCMmYwbEVsZ0IzTUw0NWIyNDJzTWEwYi9pSThCdGpaZHpiUDZmWWsxQTVOZHVnWitWYTdIN25GSFFsMkxUZllWWTBybm94V0dLRGVpaEprek5FVDQ1Q1hCOElESTMrMWpMV3lVR0JuWHZGa3BpMTlhVGhRU2lBTmw5TFNVTEE3RGhHcm95ZnJ4dUd1RUIwTldDcDhVV2p0eG5vL2U4Z3F1aUkySjN1V2dVeXRycHpOeVNld3F4MkdNVXVNQkR0b2RqcEcrMUxQMmlYc2Q2SjN5UzNlYkpVZFRCQmFBaitrK0FsQ0M2bFVjamlNUTE3MGxNdVdIaHRzVUZETmJqdUlVak1rYXZBS0JPUDFvU0MyZEdYZ1FDbUJETXhLSk1YWWlnTTdMSDZzSGJoUWpqVmluWGdJVVV3K3dORHNaSEUxb1pNMjVUYUdpTUM2N1VEU0ZQV2VkeGhLZVYwaXdRNmkwSGRqSWJkTmxzSnZrV2YycW04TFcwNk5iN2hnTnROVGErMjIxcUJhakhuTWpoNmYyOUZqQTdERDlLRkgxWVROenB0N2dwRFBleDlwbklNZVlsYjh3dmlNWTNhbEJNNG9Od3AyTjBONUtNMnVFNXJOUTdSdFhYOEl4VVlHZklQNzZCeEM5eUxUUkVZNHdXNlhiUWxDcjdEMkVERVd3eTJPekhveUVRdVJjMGdrMlBWTXVJTGNydEM2VFQ4ejFZQ2JrTkJ2a0FERk5sWHRvOVZaU3kxVEtlRG9HcHhEQmZSSXVLWE5qdTdHN2dSeFlEQmZwZGR2aWgvY0dVR2tRWGEzczZ1VXdEaWxIdzkyZEpHN2xsQmMzd2FUQkhvZVBaSDc3RGFNb2h2OHUvZ2xXNGxhTjlaY1JwTDhQTDcyNlpkUmFpVFlvZHI2cmpJa2Mwd1R6ajNsVlo3WEhMS2ZValF5b3VlTnQxUUkxcUFNRzFXQWNsaGJxU29janQxcnVrL3VsQVJoRXV4b056a0tnZ0YydkhYK29mZnVPOGc5UDNJWXhKV3VUQndvSlpDSlhRbkU5R3pKUm9oR2FuYVk5Ymw2RktLZ0FaWFBORisramQrZTJtU3hLODN2cGJqNHp1YnJucy84N0YvMVV3OE5mNVVHMjA4YjVVWThrYlo3TzQvQTc5THNwc1JXWUZjZmh6UkpQYVNoQkJubDVocEU3ZnRFZ2gwc1lacTlBTXRTYmlaYk53Qkpyei93YlVQNTl5TVJub0xkanFJekhJTk56ZXM0UHlMQnp2TU5aUmxsTVdQaFZGUWJ0VnhMWnl3SFNnbkVzaWRqSkFXN28xQWFDWFpkY3dlUTBVMDliNC9UWS9uMGdjNFRPQzUxVFAzVjV2dnBZUHdrK1VBenlCQWtyN3VEUE81QXUzbU1qNGpuRFBmWjhZcngvMHRpZVYyM2o4d1dmOHdPRmR6VkxmcDZ0U1BCRGhPUE5nMUFiaHhLNnB0NmF0ME5LRHBTL3I2ZVdJVlNSd3pZTlRjMVN0QWRhRjdxVkdBM01QVEdYYkYzTW0zdERGbXBTMjh5QjBvSkpQTW9QUVUxdHh5RnlDWFlRUW5hc2lJckRmbkxwSDN5RjE2bDhXMUNMMWo2S2did3pVZUhSekNTeVNVYWZ2THZCenp2WHh2TEx5dTc4WGhkbXAyOHhMeGpEemxEUTlMSy80MDdUMzhJM3QvdXZPN3pXaWgzdnMzL1ZSRlcrWmxRcERNZ0lVV1hUeEhocEpGZ2h3aE5Vd0wwOEZYNjRDU2NCdy9CTW5aSHh1RkxtQ2VsMjNwYnV3dGFiTlU0VjljTld6UVUyTFhsMWpCTDNSZTladFcyOFdsNWw4NDBIQ2dsa0laTHFXa3MyN0pJSjhIT0QxK0NWcGNxd2tmWjl0NFNmZ1Qra0tiYTNmSnE1SythOUl6QnJvVFBYZkpxR3RVUEJoMzFUdUJ4Z0IzUWdNT0FnbDVSTGd4TTJvbU1vRExUNU5hZDVMdThCZjlWRFczNXgrTS9URzZ3WDBDRmJ6ZlJpTW1TSktWWU1vQWtxRVgwdDdHd0Y4aHBCdVRBR1k1ZXJTZ1E4NkFLYnN1TTRkNlNidXROd2U3SUN1UGVSZU9MaVlITlNFMnpRMjJlQ3JKQVJmZW9iOTdXcVFPUzBwV0tBNlVFVXJFcExaRjdYaGRnaDdXU2RXeURXcjM1NStiVkpodEtzT1J3emFteDVzR3F4TFNOV2RIekFSOE1CMmNqdFlxMHRVeWlDNE1kbEVxKzZscXdteEMxTDlsNEF5NUFHTzd0UHUxNUxRc05xODBYZVZKQjlFTkk2S3BjWW9wVkhSMzBIQ0kxT3cvcTA0YWkzQmZXQTIvQUZUd1ZFVGdndlIzcDIrZUg4YVJYZjd0MWUwcXhxdDhzZ0RtQ25wa3pIcVhab2RKQlIwR1g0S3A5NkNObEkzSHBTZVpBS1lGa0htV2dvQlliTmYrcmRBTHNZT0orOXI3M3YvWGZNY2ppa1hVNXlHYUZ1YnpGZTNZRkd4azFZYmxaRlZGOThRdFl5MUlaVlBtUDI4SEFibEUvVWZJY2NzcDFtV2xiandOY0h6aktYM29jclp3bEg0VGl0bXJYZHdhRGQ4RFZINHprSFVkcU95Z3hSYWhhTW9kb3NFUEZyMGtxYU10Q3phdEgxZ2RMMXcxSjM0aWViNmpWOXFha005NnpHb0o1OG1zSW5VS0JuZGZRbHRqb1Vsek5tMmE2djU2Z2RHZmpRQ21CYlB4S29NYjZKaHJzZ0d6c09mMmNnanRmL2s1ZVMyekM5bmlQWHNITTNoWHF3elJYOXFBeTdMSFNBUkRja1ZDWDBhTlg2WWpYZjFYc3R3bjVlM3lvejlqREhKRHNHdHVEQXhTL1FvWm9CejVHTUt2UzI0UzJ4NDFzMEFzVkwwd2l3NWVZWWxIZld0V1RSb05kMVErTW4yRHAxM2lxZmZKTUZITWI2clFKcEx5akY2SzdvYkpGMkErN3p3VG1UaWp5MWdWU3lDTUFPLzFPNUgxWkdDcjVlYjJrMHAyVkE2VUVzbklzbHA1K0xCUWVMRnl6UTJlVno2M1A4VnlnQnJ5V3VZQmthOHhSNTlQNDdKUDBuamkrL0FNUkJZUjFwUmhFR1lWNG5tUDRQMDhCdTZMR3RnZEllclc0SVhQV01EeXhham5RM1Z0ZzMxeWhWZGNvcmxsTHcrYWVCNHZaRnEzb2pQNXhQUTF3UDRrcEtuWVpNcDhRMlBrS2V0Y0RVUUZtYnZJVWNBMnZYcjF4NC8xdi9jK29wZkcwaFlaRjd6OEpWcGtHQ1R4VXlsdDJJUFB2dmlLQXlQZTQ1a1RZTFE1NFNpQW1PZ0IvT2dySE80VGNjeFdYNEwvZ3l5bDNkV1FXNVp0em9KVEFXSHNDMWtZT1ZZV0RIY1pSOE56Nm03UmMvQUF5SDFKZE9RU0ZodGZkcEJzUko2eHVBZ2liYXRVVk5ab1k5VGoremJFMnFMSDlON0Q4UHB6aElGNFRHcWdxQnVxcWNnZU9XYVlvQVNRMzZJclZWR0tXY2VSRHJnbHJ3aDRWcEhTNVVxU1EvTE9UaDhCT0drWFpONmFiZ3J5dnNKSXFadkw1QjJabU14TGlkT3VkU1VKOVNIMGxISXFRd1hILzlTSUNPWHhYbUFaSzhxWUl4UmU2d29WVjdKWndyc3VLNGRUTWpnakw0YlU0d3VFbFdxMlY3eDlQNVNwdkdFOCt0NE1FUG5zOEhsNDljSlFpSHdwb1lUSU9kb09ncjFMWHJmL3hUMzZ1UVY3S3FmdHlHZVh6cnYzQUJsVitEbGdrdXZ1MlIyOEVRaGg3b2thVGlEN3pxOUppSTYxQnpXNWU5WnYvTWZDQmJwZXdmTHRxUElwaTNNZnNkamRwTlBSY1pQSGhXNmkrOWxBZ1JHdjJhTkE2ZVZxTGlYSTZVcnp2M2dkZnA1TnJSaTQ5T0xRYkMveFYrdFg5OGlldlVjK2JNbFdmeWtZOGI1U0I3STExTDZzejBQdVZSb1RwUWRwTk0wVDRtanV6ZklmSnczYVBwZXd5RXN3YmJJNkFaOEdYYUloUGRXVnUxQ0FzbjZHcXNJeWQySHZBRngrWjg2ODVSa0xtVEdpQzVwV1Jrb1VUWFg0SjJPdXVNQS9TaGN4cVoxQWpVMkFQUWs3SkdnMERPOHptdi96dlArUEwzc3Jmb3M5RDBUbGg5RmdFSFltRUNPTWRHa054Rzk4eEtaVVJOQWVDWmhLdmR6VlJ0ZXQ0c0tDN2ZwM1hsenB1c2NMVzdiTDlZREJxdFdrZFVjK1NpeGxlOTFvUVV3K1dhMXBxMitsSTBjSnNvWk81NWhnYWIyaDJsYS84T1czUDhLMWZPYVJ4RlhGQjNFSkhnUXcramdXQmVzUlVSSW54UE1CQjdodko0M3M4d1BrZjdFTUR3MCtWSEZaOGxtRmxRQ3o4Qi9VdmZPVk9XdXozZmVWTExDbld1UnZVOGM4Q2JHWWZxNmlxWWY3SjU1a1hCcGJNcFhVZGE1ek1tZEFFRDRzNVlxVEVXcUxMTDRHcVdvMXB6UjdGV1dXSDNoSlNBcEtNTWNqSkdkaTFXVXoxbmI3cXIzRHNjQUlvT2xlWVMybzg4S2hoQ2dERjRBck0vRUJOVHN6VGp2dC9SNitmNXVhNHZHNlZqV1dmZGJDRTFlYys5dCs5U0gzUEJyM1ZuRnU5R201Z3NOcmtTUEdibnpKQjFvOFlXWXFMTkV0NHhBT0c0bG4yeWJQLzRyR2ZiSkluRHBrZi82cWZsU1RzdlNiRDZSdmcrSG12K2k1eXVxMkgybTd3NzhRT28vNUZ6SUx2SVMvZXEzNXpnNXp1aENqYXNseGhyUHNrSWYvOW0vN3QzeUxrTFlyMHQzMUpROSttYlVBUmpkM1JjTWszVFNuN1FoRk9ReHRMVS9GRHAzUmk2YU1pTDc4RUtxbDBoeWorNk9FUE1LTzdIaEoyMStSSmZDT0tnaDFRNFpnRlZqNFY5RmsraTdNZnRUcGlrZlBCY2d5TEZoWkVqNkFjZWw1RFdvem9CMG5IUEdZaS96K2hqeWpOemJXY3RySWc4Y0toQ0RtSE5vdHRheHFUV1ZlcDBZbFZ1eG5wOU5rcEZrMlFiYVlEdSt2NGxkc0g3N291aCtGMGt6WHdpVDFWNUlEOEkrcXBmdXpuZngrb1pTMUlBWTczd0Y1MnBLaGRqbFlFUjloZGFuK2JsZmM5YStHRTdlRjE3SXRjdmU3TG5RbmdISDNlckVoWHlmQmJxT2Rqai8zenYwU0VZd1doU01mb1dGSkxqYXlaamczc3ZQVVVJeTlGN1M2L0JNWUhkbFBoWTZBaERuZWRIMDlSc0pzanZ5U3BLeC8zMFZteG5QcThEQUdlOGZFMkZ4aHoxQzJlYlFhQXdmNGNOa0UyWk1MYzM3c1cyS0V5QjVHVkVGdkxqdmdtVDZXdDJoMUVScENkWXRVRTJZN0VMeU9ScGg5YjRjSmIrZDhlR3I3c3Z3VnhEK3RLSG1CZjJjczR5Y0pmK3EvN3Z3NERjcGRySU0vRldaSDhMcldmZU9IZEwvbDNWa3lFOTkzMytmZThaRnRGNHJSS29PVDlWbE1hT1ZUOGhCd3Rpd1hwaTdIQTduNHl2QWR3ZnVQcVhiNDRNSm82cThXWVBwWTZFL216dlpkWkFoYll3Zko3blc3ZlAzajF1anppbHBwZDRrYTNPUHAxL2V5N0lxUmdkLyszS1MrdU12LzlPL3pUWHcwNk1wTHgyUDNBWUs5dThlelRIVXZBd29uSVFDR2psbUZ1VGx1enc3cjlabVRoRFVzelVvUVM1TFJWdTRwek8wSXBaczMxZENyTnpwMjFIdG94V2dQY090UmpVN25yRVN2TTdsT3Bra2NTTFJuSWk2TitaOHd2c2lBallzVmtzeEdYNExIQURzeFVUOWFxOTEzN09RbkZoNk12dndRc3NFTW5DWjZNUFhuRjBtckM3SVJsemJWeVl6WTdCN1VLNHZZOGVIdkJvbHV0QVp0MHdRWnowNEVnVjhRcWVZNk90dFg1OTEwSHhtUjlJdGZiV0lrejNtdXJkcGttNGgxSzBUWFZXejlpNjgrdzJVWGtIUVNMODlzeUFKM2xTTHBUdjN0dUs2Wm4vR1JwNnR3Q3dybzVjd3lDYVRHZ0diK3JQUUxjaTFwWVlQZmNyOXpiWVVQdlpULzRaenNaS3pwckNqdGpha2wrK1NWZ2dkM1VGNzc0UXNieTB4ZTg5ZTlJTHFSOTJ6ZVNoOU9ocHpzTXg0bGcxNU96OWlBdzJQZkYxQTJkNWhvN3EzRXNpaHNvNjEyNC9JbUgyQnNVYUhCa21UQlQ3cmdqWjhVWFpOcXEzVTJvUWtNcGV1WW00WGpBcm10Sno3ZWdYVlVueHRFMmJ3VlZsTVpQbHFyUTFBNXN6cS9weEhQMlIzaDY1TmpjVlQvTjBTQjNjUmJZZ1FpSGR3ajVZemQxYkdqRmtrc3NjV1RrNVplQUJYYVVFL2dZaHp5VFVhdGpITnczKzV1RHEvM0F0S2JGcGdBNzBhZWFWSG44UTVhMEkyWnk2RFFiN0FUc1RaNGplajNBcjZpbnF4Uk1Yb01XMjJOMjF3YWJGM3Z1R0xrWnE2M2EzWVFxTkpTaVpZSnNzTEdqa2pCSE5zMXUxMkt0TnZlWTJjYjQ5a09XUGs1cy9HUnBUUHFJcUVXcmhkaXVpS0FjWi9DU0plNHNlWWZCRGgvVEJEYnBMRmw1OVhGc3gxeCtDVGpBRGdmWGtoZWtMbGxNbXlzSkJ3bWtlUklPVGdTN1hiSDRCWkFkZVo3UGNwQnJ3RG5XcTZFbElZWStBTDhkNWlqa24vMEZoUzkxVWtkdFppTEg0NjZZcVh2aS9Rdk43em1rR1N4OEd2OVcyV0ZtS3o4N2hlZWJ4eDZqTmllemdWM2YwdVI2TG1sYU5iTzlOZU5XVUJWci9tU3BDazd0V0xFME9aZzdVNmNkbmJBWE5WMmx5TklCZHAySUpYNWlibk9HTFRXUjNFbHdHMGpBQVhiME00ZHRKeitTQXYxbkVpZ2FvNEhkdWpoSGdSNjg1azNkb29WZ2xPNnd3Z1FRcWkzWW10WHJHVkZ1LzZ4dlk3SEdqajZHSlZkYWY1MDNSS3RqWDRDSW1BVVdoMS9tRzNSc0M2anZPbGxqcGNDR2piRytTdjl0ckZhTHNMTmxUWUs3STRBZGVwZExEVEYvc2pSY2RGTEl2S1VUNGJSbFVwS3p4MWZwM3Rpb2p3UHNNUEFjdWtDS0FwYkhzSTY5RFNUZ0FEdk12U04yRk10UUZKWlNNOWhIMENJVE5idWEwT3l3dDRrei9PeThyVkxnZkQ3Mkd4SUNXb25xcFZieTJKMHp3cElvTWdZNlIvZmVmYUgxTlhic2FzZzJOTGttdGZzaWNZOWNoK0o4dzlWQUt3VytOM3RTenpSMHpaNk16S2JaMWExVlc5MVZGWmwxeEp1dUd4eFI1aytXT2dnU2duQ2JvVUZoN2FVWWNXUHp6SnZTenBadkdPd2dERXQxVHAxajAyeDk2blFhNFcwZ0FRZll0ZDBMRFkwdlVjNVphekNFNkNETnJWQWdQcWFNUmdSR3ZhbytLSUFoWnVrcEdnWUY0WmkrVjBRbmI0dHhONTM1eEF6TlpXelBpam5GWW1RZjZIbi9xei9sdnIvMVJyeDdITUlyY3V6TFNIb1J5aFZLaDFYN0JuM2RnMiswcVFXcXl0QnhQZUJXVkFwNkRQc2FFcWhuT1VyQnpBWjJiUk5DOFhueXNTb2lyWU4rYjNZWUpqWi9zalFjbnhTQ2h1enBORXRuVWJyMGpPTGM2eU8wWCtVWEJqdE00S051cSs2ZTNYWnpHMGpBQVhaOTUyRTRKYVFZeHlJZnZwRVVXTlc1cEprSWRoVytOQVYwWUFXMHZrWHpoL3JKUUs4bmZ2NTlSZ3pubnZ4Q1BMSVNFNDJ3VkNqcm1CMGFzRTJMUjYvR3U4R2hRODZvTWhMeEF6NGxBQmZXNEp2SEJqYWJ1ZmxYRVF0S25ZcE1RZG16aFpUcVNYOVRzVXJpY2l5WmEwVWJZRnhKUW1GVWZhR3RzcDd1aVJXUTFkc3hXMnpqY3Ric1V0RTNYTENkS2lXSXdtQkg3VWNPMXFUSmNOYWMzTklrc1dsdUF3azR3QTVtVXNmNUVKczNUbjh6ZmdzTWhoVFhESlFJZHZnOXdtMGNITzc4RWpYcE4rQ2t0OWtONlVsS2RTMXh0VGs4aEQ5MDdTK2x6ZkdwbW5Dd2Ixby8xOFZPTVpCNlc1MkRibS95K3NsSStPcGNzME1JamFvZHdFTDVOQnp6WEtkclhhR2hlQ0pUMEtnZFJpTCtSWTRGUUE5anAwNGM3UTYyZ1JqTkE2Tm9UM1RDMndrWGNkWkRYbWd4WlpGOEt2NVpsQzZaUzhKN2FwVDJxenpEWUlkdUliVjhSWlhTTVgzMjgxYTNnUVFjWUFlV242VGtzVTFXZHlsdUFSRmR3dXdGWHVsS0JydDVYS2hSclQrQjlkMzJDdDltN0pPLzZyekZxelJVZ1I4bHI0RTl6eDhleVZ5TGVjc2ZqK0NsOTgwbFcxMmNxZDZud1RORHB0bFZKTnJJU0tSY1ovTTBQb0JpYlgxMFRjRGNITWZBK2szUnRNZ1VGQzRQOWZiWG9vWitOckREb1hEdFdzNnBVWTdac1F2dFpBTzBLcDd4a0JjN2ZMUVI1UGVjUExhcFprWldDbWhGdzJEWEh0bCtCQXRIdkpvUmNDYlNkUnRJSUF4MjZQK2pta205YnJ3MmpYV1hhK3BLQmpzTTNwZDNodHRVY2V0OGlJbXJRNjU5bVA1bzdMY3I0ZlhKcTk1RWhodktYNHhEUjVuSG5vdjIvczMvSjZqSXJqaEgxYVhML2ZvSEdYSThSOEtIakFRNS94SGFod056UXBlQjFUNUg5c0cyeURFbWhZbTUwSU5sbXFBeXpKVVI3TERoRW55QVdqZTFXQ3ZuU0cvVGFiYzk0eUV2bE5iVHZ0dkZyTG9WV1lHeFJYU1ZRV0dVTE1OZzF3OEVuam5EbGt0ZHpwVExiU0NCTU5pZHdVd0tEUVNqT1BxSk9IYVFBdXlxZjlkLytRNHlmcnYvUFR4NzJwdmYxbnpaODRQQ3FoOXZubjdIV3VBdnhyVXZ6L3Q1V0VueDUxbFZrMWx4dzlVOGV1YnFjSzhIQ0ZwUnFxbU1CSFhWSDY3aGdxV08waHo0TnJmWTdPN0kvR0pTV0Fzc3RyOGhrK252akdEbnZWZjkwRVAxRTg3bHFKNjUyOTJ5Tm0wWTFWa1BlU0dUQ2k1bzMrTkY0aDZBMkg3b3Jsam0wUHFaVHJlRndhNHp1djNJYTVzN1labmJBdDB3ZXhvcnhibVhRQmpzem1BbTlSYkUzcWpGQmVtdDRRSno2ZGJlS2NCT28yWk9ETklqTyt4YytKZVVWbHpCTlJhNE1PbXFMMVUzak1jNzMzaVYxckxhT0wwWGw1QXRrdE43aWJyVVcwWlNndmVTVy9mNnIyNHBjd0pYMUZwc3FWSlJYMzFIcDFpd0JydnZZanN0S0N2WWVlOGk1SHQrQmkzNDBRWVovakhOSWZOVGQxbEpGczB6MEprenBRa1dPK1QwUHdQdVB2SThRdDU0T0ZJVzJSSTFYVGFaMUZtRXdRNXo0MG5xNUJaaGplOTJXYUVadkxlREJNSmdCMFFhSGVSSnJQeTc3dThpUndBN3FKOWlGczhnenp4SWw4bFRzY1hjeldLbjNqVDhCM0Q4eGtPblA2eFQ4MGdhOHZhSGhpLzJsRTJNbnpueG1nem1WdlJqeWhFcFZzeGFURVdPaE14ZzUvME5ILzJEL2oxeHBGYzl2YnZ0MGw4VzlkMkY5SG1abEZQL0ZkVWE0by84aUJreEdkOVUvTXllVkdnSTdDQUxOVk1tSlE3Rno3QmpTYUhnOUFHM2d3VENZTmNlM1V5S3JkSll6UjVadS9aNVJ3QzdwYk1iWk5QM2cweVVtaUxuU3ZjcVY2QU1NeU1EN1ZVb2FueDNZTzZhSk1jN0lvWDF6ZVpxNUNES0RuWmU1V2Z2dUU3dStiWC9vTlVpazdQcm52RXk1UkZGL0c4L2M1Yy92UHQvYkVmRmp6VmMvbUR4aUptR3dPNHM5aU1jUzNCOWx6SmkxYzZRN0Z4TElBeDIvVE9ZU1dFbDNvemhsSE1GUTQrVm5jUWtja2E1YnpSM2t1WWNHUDlOZHVXWm1PcFlrYmhCU1JBdk1zMXNpcTlOZTBkQkZsRXB1cGh6VmdPNmJ0VCtSUFpsYkZEMnFDNVlHcU1XMWFObVdVeTZXdFJKN1hUVkNZSGRXZXhIOUNEVFdycHlMeEZWVmdtRXdhN2pWci9TOFdqZnFickp0QzJYYlhva3NGTzMyY21zejgxN0xuWmJiRmxmZzlwMWxwSHY0Si82ZDlYS1pJR0JIVCt5VGIrblVFOVVpbDJnUCt5QVlBQUFIT1pKUkVGVVczdERrZFVqUHlZYVFiTlR1WTdvQUlaSFZtZkVMSXRKMXM0K1Irc1ZEWUhkbWV4SFhwTnM2TG5mRnU2c0VnaURIVG1EbVJTLzlCcVk0OFA4OWdrN1FtRkhqS0RaeWR2czdLeUs5eS9HNnJZemNUcXNpQVFBM2FUdGFBWG5lSHhxMG5xRWFVUXora2V2VVNuNjBBa0hlNG9adnN0NHdHSUxBRHQ2c2x6VjdDSTcrbWZiQUEyQlhmc3M5aVA1aWVGRlptam11bWVWUUFqczBQMGpMVHpKdFptUE84eUpiejJkZTZnamdGMHpGbEtTNnpsQmlrYWNyYjNOWUN5aWRCR0ozNjA0QmdWQVlWc1M5dkJqNGRXSDZOR1RhbU5IQnVJZGxRSmdWMVdidGpqZWNxeWxNWndGZ0IzdEJXdEdKUzZveDd5ajN2TSs3bitmRWxpS0pvWEFycC9HZnZTK08wNWZ6REovWDlQYzNPcWRUYzlNVWVIelI1SlZBaUd3UzJVbXJYeW0rYklqMnZqS0h4SjIvazB5QXFkT3BUUDhwblA2WVRnNHU4MnUrbTVDWHZveFIwN25JYWpMdmx1THFFbkgxWDVKS3lMeFFTMGROUHJObmN2a2liLzMyZGN1a2lmKzE5YXJKVFY5UjZWWUozdnpnUWE0SDIyN0xnRHNzT0J5VG5sNnV5YmxydnlSano2b1BmRS8reGhmRGV1YzRUZmlwOVdDQ2Vadko1NmxDWUZkR3Z2UjE5R2RjTHA0V2lGRDdwQjFYSTgxSUVtcXd0L3ZlMGpqUG5XcW8xY2pWQzJyQkVKZ2w4Wk1Pb1ZEVm9UWkNQcmtPbmVJcXVMcnliWElXZ05IbmNNdXMyYUg0WUpuTTdLZ1FpT1d5VlprK2F0eGkzd1pPY3RzZFRpVHZCSGtzM2lIai9zN2wrOGc0a3cxajRsTU1VMStzWEdrVWpjaVY3RkZiRkJnYm92V05GV2RKK0tvdGxqSDBmOWRHN2tnekJONlYxOGdmNEh0dVdPUkhicjZSa0xPSWJCRHRVNFMwaXlUNzk2ckR1aktxL0dHUSs5dHFqZ2txNUc0RlVWQ3ZybEZQNnJ6bnJuUDhKbGJaZ21Fd0s2R0tpUzF2WGY2dTk3djBBWHJ6UERUM2tMaldZMCtidFlHanVxa0tsVjJzTHQrOTRQWHo3RFlWaVZQeE5HUDduVjFkTlBJUjBhdW51NkI1djRVZTMzUktiNisrVzJxbkpXWUxaTWlOTHZkd3VhcEIwSkRMUkZlRkJkRER1Q1pIcmIrTlFvNGNscUJkbjZzeHpyY050aEJGSWxkZWtDNzFqUVV5SG02eC9ON3FqaDRaalcxMGxIYStRaFNYeFZwZ2hpOVpwa2xFQUs3ZHJLWmRKVXRRK3JRWUZvSHVIaWtvODl3VFlSR1BjQlI5SWp3a3huc3dsbWNwNUI1blI5R3hSYWNpcTBnVVpIVkpuNzUrZDhRMSszclJtNWV5aFR0R0hXeUNMRHI1dlF6aHlhejRLTndZajgzUTFScEEyYU1aVXJWMzZHQUl4ZXYrM0dUUGkvQkJqc00zU1J0Y0FXbVd6dysyZWtmMEJ0KzFIWTlBdFAvRWgzTm9xQ25iYlBmYUVMV1NtV1dRQWpzK3NsbTB2NXJhYlhteU5kVzZQd3lFSnVIdktyYUZpSVAwUDZ2Ui9UeVN3WjJYb1B4UjJ1NGRFNi9TTG9jN3lEeXZlVGxkNUxIdHgwMFpsQzZGRk1rWmtBWEFYWTRhQmV0KzVvdEhLOFAvVzk0OWNhREJEOUZmYU16cFA5dkdCK3daQ3ROM3FyUFU4M1ROVXROSFhYdm1XdGNWODQyMktXd0gvVjR4eHFRbDlMdmg2QWhCelpDQ24ydVVzNVZHSXhjQko5UU5tOVIxcFBYMGY4ZjJCbTlocGtsRUFLN1R1SXh1MlUrdjZ5UzAvVW4yYWFocnN6RkFSZDZ3S2FyYVhGcFhQVG5QV3llTTJqMGFyNjljL3Avc2prOGRSWXhLZGFkcGdPUmN4RmdoMkdwRGRMVVRUd3pZZFVuTHdaWGwra003UzJkR1cvTmMrM3JUeUhUZmJVQjEwcUdIaHZzYWtDQytEYksyOERxWkVobDJqRFVJbHowa3EzTHhKYzFrZGhIeU9PL2k0eDdCelQzemhIOWY1WW5zd1JDWUFlV244VFhZSjhmakFWMy9XTjZBYmloMmRVSkFERGlRUSs0NllxNmJHRG4xYU5VTzFmckp4dzI1Vy9FbEZBRTJHRlQvZ3hXNlpqR0pFUXQ4WjIvbVdjb1hVMWExeElTUlVmdkcwZEtHN1JudHhWYytXcEJHNW1CRFhaSUxCZkJFV21XV00zcFpWWnNrUG5HcnpucEo1VWkwaGNlM09HYjM0eFhYcVN4SjNVMU0wdkFCanRxMTdnU1gxeUhJeFpPbWRDNUJLYlk0RHdZMWEyanZ4RXdLWU5DTGgzWUxSYWl1UVFNMVYxTHNYdjdSWUNkaDM2d3BsY3hKM2VkWTBtTmRkRDFrN09XMnRZWDQxTk1yUnBJRk1mSFd6R0dVbDZ5RFhiOXhEUzlhenhsblEvUkJ0R1hWTll0MG1kdDNTVFNUd3RrWVhneGxhREdwcWhBWmduWVlKZHNKbDBXMHpJME85cDdvTm5wUTN0ZDd3Sm1oVEd3M0RQNnBRTTc3Mk5teTR2MFZXTUxMd1RzTUVvM1ltczFrY2lLR0dwdEJuTVNPRElWdFhqbjZRK29CRDE5V2w5bFFLcjBPU2dDaVpxakRYYWR4RFQrRVM5OHdOV0w5eGhuRzRDdk4xWGR6cWRqbjg4MkN3em1KSXhrcTJwbUNmem10Mzd4d2RmSU1teXdTemFUemdsckIwd3ZkSTZzTkkxTjluMTloMGdXd3QrUnRwckxCM1ptdzgreHJ4Q3d3ekxzSUgrZXpJaXQ4QUVyVy8yUVI0YUtWSnFuYndvNmUxL0hzOXJYa0ErWVNWOTRjQ1Yzb3Vab2d4MzAzZmcwaTFKVndHVEJTdm54UGZZUy93dzlUNDg0Tis3R0pxdktLak9hem5Qa3kxYTU3QkpvZ3ExS3liYkJyb2JJK0Fyc1h1UHhVT21ZY0JaK1JxZXZHWHFlSG9PTmVka1hqT0NSTGdLd2NpaTlJM0tnRUxEckpnM3JFUnNUbjZ3dGpNbitUVXJYWlAvalU5aXh6NEh1VkJkMk05cHJOZXYwT2gwS21NM1ppR0MyblN0MmF0dHZnUjBra1dBLzRzWkdaT08rU2FHUUdjUnVWSngvUWV5Z3pERVd6aXBHeHFXeDRySkw0Qzk5VFdHMndhNmRhQ2JsNWtXNnorNmFuMnVFNGJaVlNlYmRqemg1a3Yxek1WZnVaZGdvSENnRTdMQjZpRGJzanRLS1ZHbGFPNHhzaWx1WXlWR3FSQVpSODNGY0d5ZlZLM3g1VHpkZ3hkTS9oZ1BtNnkzdVIxZmY0SzdvL3hiWUpkdVBhZ0pjSXd5Q3p1RVlYWHorTWZOQzdWMW53cStOc2gwK2lnU2FjZ2JDS2xTZm44Q0F2cWIxdWZraGQ3amRBbzBCdTNyVTFGVXVZOTJjemlHMEVMQ0RSWXNlbmNqNWVZeVh0OElXTGd0a0ozUHhLNEJvZEhxWnpnQzd0KzBodUsyMjZub3B0bUFzc0V1Mkg2M2U1RVZqMzlVMVYwU2M2NUxWTGY1ZHBUekMweitoLzlzQytxZzc3VE9TQlB4QVliYkJycU5wZmU0NmZGa0U3eXJSNm5RMTQxeTVIb1BmajQvb1lTWFlHWHpLMDFNSTJPSGVFNlVmNWRsWVZ0WWNXM2xNNnljSVV0YWhDMVd1SG5UdmhxN1pzU3hhcWxtdEFCTWpNN2ZBcmtaU3BHR1pCYXRsSTI4L3VCSE1DRDkzSHYrQVZxbnVBdXlFdW80aUFYUzJEWm10RFhaZ09RTmVHUi85SGppRk02Y0VicWVrVi92WVlkeGZncDJiTHptRUZnSjJXQUZHVEhzNXRMak5iRVhSbi9SRlY2RU9OT2tGaHcwNm9ZRVNIUEpWMjdMUnVVRkpGSm9PcDRGYW1OSmtEOXYzZ1NQZml3SjJDM3pYdUpXNFhSMXU0eWdTZ0I2OEpuT3l3QTZkUDlENkpJMzczWFJhNTZMQkRxWHFaMVMwVEV1dzA1aVJyN01Zc050VnhxMThXMHRMR3pDTll0WkVtbFRWNkdCa3pKOGVTZG9RMktHRGl3RWNZVldUS2ZuYkFydCtvdjFJSnUrNkQ1azBRK0FyRTV5djl5cFhxcHZhOWs3YUNvNGlBZWpCS25zTDdKTE5wRElsRkRYWGZncW1IVWxodmJGN0c2RzVsbUJuc1NvL2J6RmdCMHUrWnR6UHI3VzBKQTRKWGVmRmlyRTFRWWUvcVJPRXdBN25UVFk1UVpwamRyWm0xMUZRcVJmaWNtT3EySGFFWHhUTnJzWUFvanBDRHhoSkFzSGxES0VOaW1RenFXUnpoSmswV3JQRGhIUk5KamJmSmRpWi9NalJWd3pZWWJZZFpTOXVISHhaNUV2QWR0U1VIRjJHemFxUXphNm0wREROTVRzYjdMQ2tPb2t1WEk4WnVQVUpYMEt0VG5zTzNidk1hTHFRdHJWYUMwYVNRRmZUeVN6TkRnSkwyUTBpektSemdRVlhxeVoxMWxWZnNDTEtveWMyUS9MejIvMG5uNUt4ekdNOVBwL1NqRkptdUhwV1Q5bkx0YlQ0WXVoUTg1cEhUMmpFcnJJT1FYTzlvcE02M2VZeWxsNElrcHlHWmVTMkgza1hCZXdhYkVFNFBRTFlqU1NCdHJhZXRNQnUvYXhtMG1pd2ExcWRKZWdCcFdZWDhDSm5WekZnUnkvczJNdTVwYUs0TGw4Q0RyS0RuWDFobkhIMGhPYmVVSHR6KzlvT1lHUXpUYkREUUE1MkRTUFQwSWdJK3hHT0doL0VwanNua1ZVT1Bxc2pnTjFJRXVockJWbGdCL1ZMZlZ3Uno1MnVXMUdMUEdlSHFTdGlmNkxVN09JNVBjbllnc0FPU3RER0pKc1ZuWGVmbzF3ak85anB4aCthdi9FRkJRMElUZzhHT2g0TmozaE1zSU5GTzlnMWpFakJneVBzUnlnK3BXWVltL3ZFSTFjNCtNeG9HSlMyekpFazBOSG1BQXZzR21jMWs5YWlOdEN4N0kzWW55akJMcTIweDA5WEVOaGhuYmM1L3Nha3lkSG42K2VtdVNSTms3S21HWDhvZmQvcXo1ak41VG5aUVJwYmtBbDJOWUJkbWxxd2o5SmN1enRRK0xiU1pWQXMxUndIbjlrUk5paEdrb0N1azFsZ0I1YWZwR01HQkhyb29PeEc2VytRNXFhRG5nYVZ5OWdJeGt3K3VDQ3d3Nkl0YXVhYmJKdVhCV0tsVmFPMDJyUVZsdkhBWGN1UE5ra1Fha2JOK0ZwMjFnYkZlaGI3MGFhZWozQmZnRnRQV0UxNzNHZ2EvRnlIb3kwUlFhTkl3T2pnSnRobE1wTTZmMUFoOHRhVEhvbjhITEVFdXdqcFRqN1k2QXVUTDA2V0FEVWs1UWxhbVdKTTd5VUJzdnJwamVvZm52NHBzdit0TzRlL0dFemY3NzdEZjltR1VhaDlMYTE5bVJtMllLL3hCR2lkc0FVdDNIbnJwc2prWDlEM1FuTkxlT20xeG52S3piYnYwdHVQam5uQzVTMHRBMGp5U1BPZVcyZUhHMDFyK216MzI4M3ZYWU14OHVQKzY1NGYxSHM4RXNCWnVpQkxFK3d5bVVubDk0MmZDbktqM3dkR0hDcm9LUE90VHM3Y0pkaUZXSkpYUUVGZ2h6VmdTZ3ZWbUJteHpoY3VnS01ObGZQRHR4cndUWk5iOXdWOTl4UGs5QVVkamFhQkpROTl0TjhFMXM4MDBMeHd3blNMNTZsT0YxY2J0enBEREdNOGJmYk5pSzRLbUdEWHlHSS8ybUZaZXQwVC9tYi9VZWkyNWoydlRxaFRyR3BkT1IvQVYyMituL3JxNUFPZEFMREhJd0Z2U2QvM044RXVrNWxVV0NpcUduUkczMVFjZDZpOEJMdkN1bVpSWU5kVnlKQnYwMXZjaW04WXVCb2JpeGhyalRmUWkyZzVNbmsvVGQ2NDUxVUg3SkFFcTZBUG9LT1BCbmJtTHlDd08wODJlR1BVcWF5SEh6OWNFc2FiRGpsR0pHdy9uQVQvVGJCRDNqcDBLYXF3STdBZjFRKzBXT2dwZTVyM3ZEcm5oVXF2bTd0bXZvcGpPeHN6d3lQc2FNdVB5TVlrQWR6TkZBalJ1dlVFaHJWQUdySDhna0NGaFdLYW0zd0Z0YTNzeTB3Q0pWK0dCTzhTN0FKZTVPd3FDdXlDN3BOcmc2VkdoNm4zUUJhOGdFTUNoSHowMXFHSG8zUEhMUFRENUFuNGNBVW4vYytlNnNjZUkrUkxIL3VZQ3FDYW5OSHg2WlZuUjV3WU90NFY1bW9jNDQ0N3R0SkJ3VFN5cFJtNkRiQkxZeitxL2hqTHRLbE9zalkzV0FEL0I0NXF2blBybEJyZHZzYTk5aGFZOTFUblE1VGpZcms0TGdsQW85YU13NlptdDU3Q2x2S1JiY3BKQ0hTVGMzVFdzRFZFQWRlK3ZpdkNFNnIvVVdrVVFlbVlGQWVLQWpzTWZ0R3RKOVV5Wjc2dzRLelJDQlIvSWdubW42Uy94T29EbnFBYzRUKytLdks1RVgxS29oY05CQnp0MExkNlppeTdETUJ1aDBkMnhTSjVHVlp0TVh5eHlOeERKTWJYdHN6QUFEdVgvZWovZm9HaVpXbjY1SlY0b3g3QzNMbWdxWmxVSzNYYTBHVnA1K1hkRjk4UGcwZXFTcTA5WEFVNHBLMnFpN2FOU3dKMHoxem9aTFEwRSt6cXlyU3Fhckx3NXorazNOU3hRcGdWQW1KakhRUFdpTmZyOFEySmdYb2czUHFjWmtXVnU3RTJRL0x6RndWMmRFRjNtRjh6WlVueVkwYUFuWnJ3dXdkVXM2TklnVzhsYjFMS0J3UVFWM1d3dy9ldWV6UlNQY0Fub3dVNFRyUE5JekdLMXFockZqQzZ4RThuQ0wwTDdHWXhOTllBTzRmOUNNQ3NyY0Rvd0dQS0VISVMwOFNTb1dYTXlXQ2E5L2w5NUJlOEFEdkJMYThLRGJuR2RhZU9hUEs0SklBZmJOVHh5QVM3UnRoTTJyZFVNdmdQd0V0MDFtUE8wczRHZi9QL3ZneldBeW1tbXBJellrdk56bUJIbnA3Q3dBNmRmU1BQaHZLeWV2SmdsRUlNelAwYlZORURMa0U1NG5qbWl3R3lxTVlqSWtQTFJLaFlDcmhvN29ES0hmcjJxcjdRV25wWFBFOHMyK1I1Mkg0QWtBYllZYkFIbWc3TEJRc3dtU0gzNzNNU1lLb0F1ZDRtaitEL3U5WkpHRDN1L0xneFpXeXgycURCeDZKYUsyaFBsN08rd2VSQU5lMU5GbmxXQ2RCcFRCYURERTJ3QXo5UFdDbnFIMGFEd1VXZ0ZpUHhaV2VsdW5yd29OdnNCTDdBaGE2aXFaTkJPSE9WWUdjeEpEOXZZV0FIdmVoYWZzMlVKVFZsWDI0R2E5RG1IdjJsbkdPUVZEci9IeVZFWCtVb05xTmZNUnBlSmlvYkhVM0VOSzhONWdCbThvVm1jNGYreGl1RlVZbDUwR0FZQ2YxbmdGMDcvTFZ3Q3lQdFFGR3pYNHVsUTYzdUN4Vk8vbVMySUZrWE9LR2xPSWRPV0w5MldMWGdrUEtuQ25DYk4rcTl0eGpueHlZQnkvaGdnQjFGdGdPVFJkaFlZTnF6REFVMFU5U2RIa3JJM0ZmckFVcUM2VzVQa3VydnJzUkdQVkM2UzdDVG5NajlYUmpZWWZKK3BvaldpaW0zSVFITnF3SkJzRUk4RENyVGxrYXhBZHRiRUJGelVpbFVoQTJocElnQWRQMHJ6TmtYdWxlVllxWDRXbWxYbUtxV3NHUVRqd0YyUURiYmh0bkVTR05BS2VnSExOc0srWlNvM3NNbS8zb0tQR1FCNS9IZGxwekdqQ0EzWHJ1Ymxta04wQ2ZNa21lVUFEUERhcEkxd0k0aTI3SEpJeUN3Z1Y4QVhicisySDlhYnVLYlA5T2svU0NKa2M4Z3pueGFncDNCcXp3OXhZRmRUM2I3SEp1TEVYYkFpK3Vyamw3NWJyb0MxWmNuSGZJMVJ2UU9ZNkV0MXFOYWJmc1d2RFQ0NGdVNkt4L0hsZTlrT3lGSE5JbnM0dk1CcE9sZzl4dElJOGEzS3FDQk1OMHFWMmRnT3ZNRTFsWjAvRmExODhrMFRjdUVYcFhOK1hJMHBPYUUrVVd5NGoxSGxta05NOFI0SkdCdjIraGdWd1UvNWJhRDVCSDZoNkdVUVpSVUtvMnRmUzdhaDgydisrZEQ4eC9MU0RjSXk1eUR0K3dKUVVqcHlva0R4WUVkWnRHdG5CcXBpdGxYSzg4Mlc1L0lDT1BJSFBycWllZjkrczgyeUMvSmVQbzJ6akN3aUxhaGVORjlEVG9XcXExN05Gc1FoZ3ZUTEpvQ1pXY0NaVkdDM2NLM2Z2R0ZkSkNSV3kvNDhyZXdqUGsvekFZS0QyaklQZ0Y0ZXExTmJGbHV3WEcvQlk0K09VTG9PWDhBMUlJQjZIajZCS1BtSHRxQU1VckFrR3hncy92Ukw5emJZVHgvLzF2L1lDL2dHVjIyNnRwZWhaeHVZRVA5RlB2MFZMUUwvcFdBRnE0NTJSZ2psSnBCVERvanVnUTdneDE1ZW9vRE82ejY1RG9tdHdZRFAwUlpOYU5Ecmd0TmdrVlN6WXcrd3g4MjZsVVBHWjFyZWlyUVR2bmt6VjdsczZjUGFIa3ZjWVVOdy9jbXkyMHVXSmhLc091eTB2Zy9YWE9BbWpIVS9kUGtsejN2SGFlSFdIUS9jVmo5S1pHaHJDUFllU2pkNS9jTk5Ea1J0VE5VV2RSK0o2ajFHQ1ZnU0ZhQkhjUVJQRnRCd1Y2REVGLzMxMi90ZUl2TlY5Qmw5bHU4MzJ5WWhnTnZQZFFsV0ZiN3hsSll5NTA1UzdDek9aS2J2eml3dzhvdXNGL2wxTjYyV2hkaTl0ME9DaldBRENEemdSLzh5aC84QndzN1d0YWlsUjZoMDdFSXVUMUtDTFM2RFhUMkRabjNQcC84MWJkYzNXc3lCcHJhSG5NL1FvYlhyOTU5NDhHcjEzM3lHaFVMeDk4OWZiN0JvWjhtd3liR25PZDlrcHo2cHRwSmpWTUdyWjdQT1hLanUyMkk2Z3lDd3orMmFXMk1FakFrRzRDZFQ2N2ZjL1hHamF0M1hTZkRIWTAvMDUzdjdCNW8va1VmRXFVSHpKZDljaGU1dGExRndWa25PcTJLYXhnS3VRb1dqaExzYkk3azVpOFE3QjR4WnZOY1dyeHl6NFlvcDlyUTE2Z05zaG1Vai9YMVd1QlRybVpvYmJJUTdPZ0txdmZkU1Y3MmFXekFCaG5VdVNZREN4VW42UjJyRENYWXFRQ0h3d1N3ZHo3RWJpend2SS83cjZKWEYralBqSHRKcFpPY0IvZG42VktjUFIvV29jUGM2aDZqQkJyR0ZLWGI3R1E5N0hmdFFBOVp2TStuZHhRQTdlNGN2c1R1RmcybjVRQVQyNmFlaGVVdXdjNWlTSDdlQXNFdW9WUGt4d1ByTUJaV3VLNnk1VUpVaS9OMTdUQUliMmdnU0g4UEM0LzZITDJ4cmVoU2dGM1Zzc3VwdEdGSDE3MmtDaE9leXhEVHREWkdDZmpNdmluYm5BYnN1a3hnTWtYY0c0dmhRMGM4SnZGQXlPSDRFdXpDUE1rcHBFQ3dnNEZFMzJ6TXFjR3VZa3lMVWRld25FdDZrNGFIOW8yUkpDbHhqbFhaZG1DUVA2TGhhakJyT0pvQzdLYmtocVhLTzlKUjF3M3JrVlRuTmNJMHJZMVBBcERha2RibU5HQzNmcXdsaUhWT3U1ZXJBM2V3ektvRU84bUozTjlGZ2gybXdMM2NHK3dxRUdaemJZcDIzN1VObWxCbHU4cmFydWNLalZYdHZNRE5Vc25CdktoWitWS0EzV0w2MmFBWkxKMzF5bHdRZDgvUVM4Y25BVXRxYWNCdWR5TXR6MllET1d0SmdLK2JtamZrTE1FdXhKSzhBb29FT3lEQlFWN3RqQzFuM3REbGF2YStBMHVMSFkxUUh2UDZkbXoxcjRsNG1OZXZTRkpwcXhQZlVYanpDZ2F0THloa0F2TzlhaHpZTitOTVgrVkM3RStZZGRaOExRTWd4aWNCOWhNOUMreTdHRnBhR3JBYmJHdjFpblh1TzdzdkRJNnhPWlJnRjh2VVNVWVdDWGJZajAydnVVeVNDZWJIRWVLMGlGV2dzcnBwNFFiQ0RBaXVLS0xQdXJZL3NTcGd0QzUwd080bUkySC9VbWgyY3ljQmVieHJWZC9iakNjOWo3R21hVzE4RW1DU25WRXpUQnF3ODFQelorQkV0WHBneEhEbVZJS2RreTE1QkJZS2RwZ0U5L0pvWkZJWjRueUlJRnNKOUx4cWNPR1BVOXNZQkd0SGZId2tER3d0N1Z1SVZlR1dIMXYwajRLNnBBQzc5WU9BUE43VkRiVEplTUp6R1N0Tm02Snk0NU1BazJ4TlRSa3B3RzdLM0FDUFlWZFZrM05BaGxYc1FlQnp1RXF3Y3pBbG42QkN3UzdKdkpFUEM5VEgrcUk0MUVvV3ZLUjJHbkFxenFHRmFoQ3pLejhoUi9MWHkvVHE5TnVBbjRCZ1g4dkt5QlJnTnppU3hFbnZmZ0M3U2FUbk1ONHlyWTFQQW0xcVZtdHZ5U2FuQUx2VnB5VngwbnZGYWJLYjFTK3pkbVZSZ3AyTEs3bUVGUXAyT0pFV29Fa3V6WFVYWXAwWDdraDlzOXJaVkFua2wvd3FnRHEwL3Q2U1h3U29tNTRvd1NMWEVxcytYOGJPNnlNcEdleXFxWmRVVmFlZGtkYmdRanoycjErUFRRSnM0eU93d3FVQXUwZVVHcGpFdWE1ekw3NlZaRThvd1M2SnNST0xMeGJzek84WUp0YklwSXhOaTVHM0xrOXgzSDhhckxMN3pwM1hwdHBkN1JDeFcxR1h5MWxXcXMrQUUrMWtXdzMwZ2p2MUpJUGRhdXFwWU1YWXpWUkZYQlNIYVRTbFpzOWpYdld6U3FCTnBSWmMxSlVDN0FZMzB6S3RyMi9oeTBUUVVUZWsyLzB1d2M3Tmx4eENpd1U3WEcveFpBNk5UQ2dDaDBPUGRKSVZNVG4vRy9LaUlMamhOTVcwbFkyNlNmZ0F4UkpzSzBnbFB0cmYvVzVtM3pIdlVVOEd1LzFnUGF4bDZYTHVteTF3a1p6bnNDN1JWVjZxTWZOdDZETkxvSVpKZ040TktwNWtzS3NZVjkzTGRLNTN4YW96cDFsM0d2TDA5Q1hZNmR6STFWMHcyRDBTYkFiazJteWpNSGtZVGdYMktYUlVQbTU4cWVwTFpVTlJVY2VxK2hxcHhlNGtrVmVmS0NKOFA3dm5MUThQQitSTCtKcjhsU29jam1TdzZ4enA5SEh1VG1xemVsd3VoY1h0Mm5QZXVDU3dERXZyN3FacVZ6TFlMWm1vcTFLR0hVdk8yVS9lYmhPbWx5RWwyRWxPNVA0dUdPd3NQU2ozNXJNQ2wyM0VYV2lTRDl4SDZDVWo2c0YrNFk3eWFJNm0vTVpoOXhvTFhmQ3QyMGcrU1c3ZDYzL1F3L0xtQTQxYmUxcktaTEJiVGYyeDJMSzJKNklYY1ZIY1BiSnBWblZzRXFpVHZ6OE11SjRNZG9NclprV2lmVDJYRG9odmZBK2prN0NZRXV3U0dEUzU2SUxCemd2dUlabGNHeE56L3NmZmJwRXN2TW0vNTlmK3BSNEk3Yy9aaS9mbEx1alM0eXkrVDE2dEo0UDdVdytSWDhGcjhVMyt5M2VNcUVUTnJwZDZGZHRWcTJtamhBdmptWC9WbmxYWGNVbWc4bCtHVUtubGt3aDIwTUVsYmNLNzZ0eUlHSkRYSnFSVDE3Z20wWlh4WStkQTBXQUhFTmtaZTZNbWtPRkt4QmNLaStRVnZMUnE4NnQ3M2xTZlBKdDJ0Q1JxZGdzU1I1T2Iwd2pNVXNuRUY1UmlIQkpJQkx1Mk9uK2N4S1VaMTBZRUx1SmJTMHBZYW5aSkhKcFlmTkZnaDlNbnFUK0ptaGdUVW1RODR6cG1SOVBWcGJYc2Q4andMa0srUHpYV0pZTGQ0Z2RUMUl1UnJEcnRpV2xUWHhDNmNVZ2dFZXpldFplV0d3TnB2OUFUN0tib3pDWFk2UnpMMVYwNDJLV1pESFBsaUx1d09kdUVMc2xXMU9icnUzR1ozZWRrY0lwMzRqSTJSUjZjcEo3YXVKYzZ5L05IT0E0SkpJSmQ2bVpQdTc1WXdXRGFTY3loQkx0RUZrMktBUEtSVCtwRFhlT3RTeS9aekRIZUFqUG45bzNZV05DK2xiRFM5MGZsMjlqQWJsSGhyVlcxUytNZGx3VEdCM2E3Nm9DbHh1VDFHTVVPbjBiSzUwUkxVanB6NUVEeFlJZmZvMHU5ZHNpUk1VRlIySWk5NHUxR2JnRk1qM3JFcmV2ZThnZ0tUdXRhZDYybzBpYStDSFJqazBBVngrN0c4a3k1REFjNFdyQWRtWHNKZHBHc3lTMmllTEFEamlUdVlPWEdEbGRCdUticHdHdnBQNFZsVXUybU5tcWI2YlRmeXpZak12cXFMbE41eGp6T04vbjRKT0Q4REdhRXhuZGRPMExQaVZIc3ZCTHNSbUR6bUpPY0E3QmJzSSs1amJtSlo4MXVCbDhBdVE4YThKd3JmekZhQ1l2bXI1ZU5sZ2xTVmQ4OGN0SUxrbkI4RW5qbnpuaWEvS2hyTWVJUDE2SnpMOEV1bWpkNXhWVCtSRDFaak90anJkN1h2MlNzMlkwN00veHlJYjZVdURudWJNdjhVblBnZ2tqZ3orTm1uV2sxenY2azdFcXBKVjhTNXN5QktXcXljOW1qYzY3SDdWdGNLWUhiVi9abHkvUGxRRzk0WDZuWTVjdHlxN1JTQWhaRFNtL0pnY2x3QUo4Yy9SK1R5Ym5NTlIwSExwa0UvbitsRzkxYzBGeTZGZ0FBQUFCSlJVNUVya0pnZ2c9PSIKfQo="/>
    </extobj>
    <extobj name="334E55B0-647D-440b-865C-3EC943EB4CBC-5">
      <extobjdata type="334E55B0-647D-440b-865C-3EC943EB4CBC" data="ewoJIkltZ1NldHRpbmdKc29uIiA6ICJ7XCJkcGlcIjpcIjYwMFwiLFwiZm9ybWF0XCI6XCJQTkdcIixcInRyYW5zcGFyZW50XCI6dHJ1ZSxcImF1dG9cIjp0cnVlfSIsCgkiTGF0ZXgiIDogIlhGc0tYR1JsYkhSaElEMGdYSE4xYlY5N2FqMHhmVjU3Y0gwZ1hHMWhkR2hpWm50UWZWOTdkeXhxZlNBdElGeHpkVzFmZTJzOU1YMWVlM0Y5SUZ4dFlYUm9ZbVo3VUgxZmUyd3NhMzBzQ2x4eGRXRmtDbHhoYkhCb1lWOTdSSDBnUFNCY1puSmhZM3RjYzJsbmJXRW9YR1JsYkhSaEtYMTdYSE5wWjIxaEtGeGlZWEo3WEdSbGJIUmhmU2w5Q2x4ZCIsCgkiTGF0ZXhJbWdCYXNlNjQiIDogImlWQk9SdzBLR2dvQUFBQU5TVWhFVWdBQUJVQUFBQUQwQkFNQUFBQ29TNUhNQUFBQU1GQk1WRVgvLy84QUFBQUFBQUFBQUFBQUFBQUFBQUFBQUFBQUFBQUFBQUFBQUFBQUFBQUFBQUFBQUFBQUFBQUFBQUFBQUFBdjNhQjdBQUFBRDNSU1RsTUFFSGFyM2UrN2lWUXlaczBpUkpuOGRaTTlBQUFBQ1hCSVdYTUFBQTdFQUFBT3hBR1ZLdzRiQUFBZ0FFbEVRVlI0QWUxOWJZd2t4M1ZZejM3ZjNuNko1b2xSU0dSR2hnMzlVSkJaQzJRaW1EWm1aZDRsc0NsblZzYWRiWXFDZXgySTBnL0ptRVdRNkVlZ2NOYUJ6TVFXb0YwSEVtS0RFV1lrSlFaaUFacHpKQ0dBNUtnSENHbFlzcVZaTzdEandKWm5BeHNDRkJtWkMyL25xSEFsZGw1VmRYWFhWMDlYZFZmUDlPeDIvNWl1ajFmdnZYcjF1ajVldmFweG5QeWZmM2IrYlNDeTl2ajRQKy9rVHl4M0Noc2ZhajUxNGpodnJPVk9xU1F3SFFrOGZOSHlENTExOStKeC83WHBVTXlUeXJXVy8zbnZ2clBwbitWSnBjUTlSUWw0dFRYLzFVcmozWTV6ZkFsYXRlMy9qYlBoSFhUOG95bUtzQ1NWb3dUVzdqdU83My84QW9iM3RmbnZRaC8xdnd1eXV2NnE2MStHNlVxT3pUNC9xRmYrbitPNHZyK0xPRzdPZTdOV212NHAxR1BEOTgvbnB3VktUaWRLWUhBWDlhQVBNTXdJSnFOei9TejVyMkwrVy83cmMxMlBrdmxJQXUyYVUvSDlkK0NFdXI4WFpjeGpxQkZVb0lkSCtubXNRY216S0lGbUg1YThlR0JFcTZUL0syYlBWWHpkOTA4d3c3MDVyOGhjU1QxZlppc3dXVnYxZlVLazU4T0VkSTZmcW45QnVLYzk2UnpYcFdTZFNHRGpaMkRSUzl1MTdYOS9ydVhTcGlPN2V3a01ablBkRW5hWnJ3WkxDNmN4M3dvS2MrbDdXREt3aWoreUs2SVMyeXdsTUtSNjJmUy9OMHMrc3RLR0tlZ0J4Z0dCbmF6SXl2TEZrVUE3NkhqQTNEVFhpNlFWMys5aXFTNldadERpYUpjRlRqei9Mc1lDcS9sOUMraG1obUxiOS91WStISnBCcDFaSStSQjJBL3M4N0NhUDhzRC83UndkcWcxWWtBWFM5T2lYTkxKVXdMUWNSNWgvRXZVSHBvbnRSeHhENmsxb2pTRDVpamw2YU9HanBNc0tRYitlUHJVTFZMc1JkYUl1WjZxV0JSSmFsUWZPWTBwdWdGdWIxTitydE1sUmR0L1pjcWs3WkxyVVc4c2wvaSsyTVYrcGJCdGpmdHg5VzBleE9Ya2xiNU5seFR1ZksrUllLY1crZG81eUxlZ2l3UGxUMW9KTk9LM0ZCOUducGxUZllaQnU2N1J1ZWhVcVZzazFnbnN1V0FHN1Z0RWV3VlJyUVRPR2JUcUR6M3VqdC8vcXlTMjRSTFBJcHFYLzV0dUVNNjljV1k3K05LVzUzd3VuWCtUSjFId1h1TWdZSldDbmdlZndxbWQ4eWwzb1Y0d3hMY0RjeWpIMnp4RnRvSTVkTXVIVXdMbGsxNENpNEpmc0hmK1BoZHBLSm1ZcmsxYlQ0QXkraVRXL2FsUEx0S0xVRmx5Zy9oZEwvcDBzYVNFS2hNVEpkQW0vdXNVYnZHaTcxeHJJQTN0NHFUMmRMOS9NSU82dTBDNEYyeGtVN2JtOEYxSFU2Y056NTl2bDRLWkMzNVQyUEh1N0FGTG0wMVFVQkF2UEV0K0RiK245QU1UakJmdjd6aS9OK2MySmlTdFJmOFpwMUsvUDVwemE4U1VHajZXekEzQkNOTG9JdEIxbCs2RGJFelhiZmk2UDY2MDRGRDhnejVpWTc2ZnV2K1VOejVxbG1iUVRNM29CVzdmRklsN2drT1AzRG9MVXVwVFBaSzREVXVLemZlZS81TWR5czhjdnl0dmRaODZLczJnMlZwd1had2hDVFlueDFrV0ZsSFo2Q1dWSGw2MkpRWFljL3RKbFM3ejR5VlFGVnlHS3BJNnJrOTFqRytMSDB3ODYvT1JzMVdhUVRNMVZFUDA5cGFuOUUxaEVwQ0pYbEpoVDZhZlZLVFkrVXVsR1RSTEExMmpPOThoa3Fia29uRTh6U00xdnRDamgzek5hNkI2MmVZczAyMklGY0hJNURpdHNiZytXWnBpcHhaNmcwNVhERGxTTzc1c2M1WWNaYVZBM1pFNnJMWTBDVjJZb2sweTlBWlY4RHFmU1kwcGZ0N3pLYUdKWExlQ3l5OGlvSUgweFZlbU9NMWZvdDZnRVVQekhRSXIwKzU4MTJDbTNGZGtmVkNvU0dOcWs5REg2djc1cjR0VGpKbEtLQ1B4eC83VTl6OTRtU3FVVVI2bXhSZm9zWVNvSUF5eWgxRU1oNGJUY2hpQlkwandUSFZqUUtpcTVlZ1FWMmorM1Fvc2kwVWYzWkkwbmlNSGNQSEdtVzBaU3ArRUNlVFMrUGFYYjdtODg0cEorY0xCRHNlM243NTVSL3JpQzhkbllSbnFLUHJHa1MrdTQxZmtmcmF3TlNvWnUxUVNVTjBSTy9CRnJWMi9US1B1cFdxL1MxOFo2bFBIVmhROGJJVUxnZUgycXhNV29neVhFcGlPQk1Bc0xoTUNkUlJYN2MzcCtvVEtQSlVwVjFNQ3E5VHBrNnQreS9mZnhTWEFSWWdIZkVJWkt5VXdEUWxjVjY1K2puMVJiM3Ywd3JscE1GWFN1SklTcUh6dUZySEpvZC96SXlJRGVqS1dsVWpsc3dpaXhpWTVuYWw2M0hHa3k4alZrTUFtak52TXMwOXFQWlFWcnpMeUh3QWdmelBuZHVtUmN6WFVaR2Exdk5aa3RCT0M5d2duNFYyeEVXTjEvNVdkaGkvNE1KWStqWkdBeWxBZUVtanora20zTmxyK25rRHRKUitPVkE0QXVzOW1MRTdSWFlTbFc0YXZpQVQrQU9ubmJSZjlmaGs5YncvcTdZcXI4MDBYbmZIY0FyaERWalNRd0ViTGNDa0JxeExZQU5WOC9kUnhYZ0RGTzJFeFMrN3JQYndQanl5aCt5emNndENqc25sbHVKUkFWZ204N0FjdXh6MmY2ekpCRVdzY2JqaUIyRVVKc0tMaUhFWWdIZlM3ZkVvSjVDSUI2RURQK3hnejlJVHNUWXV3a2RUbEtBNkR4VkZIMk8yOEpnSnlwY3BJS1lGTUVnQXZ5N3NCZ2lhM3pRNDNWM0lkSS9Tb2V4aHdXVERWUThaaEpoYkt3cVVFNGlYUWlEYUdlcHhmRXZnbW43REZydE00V2lXeEdmQ1hSYnRjdkl5VUVyQW1BWmhBZm84aUF3UFNEZzNqMVhvL2lqbE9uWm8vb1lpb29IZFp3REpjU3NDZUJHNHdFOGh0MmtkaTlPQll4NmlyQXdNNTFXUlFVRFlIZXRCU1FlMjFTSW1KazhDSUdkWkJRWStpVEVGQjRiLzdkb05NVjdBcjBjbHBWRFo3Q0d3TGhnKzd3TXRPM3g0R1pNWXpmRTdzVVo5M1RIREc2TFd3RHFDZzNURGlnRWF5L1NTTS8xUnVIcC9qNVBHUEcwUEROaFgzWDZONnpEb0UxaERUaC9ZRXMyYTlBUFJod2JNZnNzSDNvTEFvQ25NZzBJaTYyaGFmazR1Q0hwczJxdkRSc0t6UE5veW03SVlQNzR3elcvWm5UTDNLV3VPWlRoTFk0aFVVdXRyd1dxYVJvS0JONmw1aXNUSWR3ellGOEpwRjhoWlJnWm5ZOUFrbGJaR05PVVhWWTZlVEhUWWlLQ2hZUmVrYXlZR1RuVngxOHhqaXdjaUZudGdyOE4vd2gxLy90YmQ4cTBtZ3lHODBGSERjelR6U0p1ekZqZHVWeC83d3p6NzkvSHZabXZEaW5Ya0Zac2xBS3hxNGtTR0pIZFQ1T1Nnc21mWW9vdzN5RHhVMENrTjhtQldtWlE1NHBNVzZreEc5NlY4L0Y3YnNkeWVEeml3WGhpTDBSSE45SlNlVjMvaVFpK0hRejVFUzVDb20rdXl4amdiWE0vS3IrR1hHZGNSakM0SFVjbEZRc0graEoreTJZMXZuYi8wMWdZdzJIR0pCWjVOUmNRbUQvU1R5bFkvUkVlRnVFdWhWeVljSlBPUDM0WElqS3ErZ0ErYXpkdGxDSUtwYzdLREIya0xucHB1SGduWTlLV2l6SFJNRjNVdG1yL0pEQkxTb0pyUGtHbGlHZ0puZXZSQWxtT0xaVVJJVytQMHd6eGxHTVZndjhjdE0zeitJQUsyRlJxU3R6alFRWHZ2bkdEWnVscWVCSVZjUXREY016K3M2UlA2ZGkwQmpwOTQ2S0M0VERJaHVMNndQZURORjJ1bzRvTHluWVI3OGRWWTRQd1hEWGxRSUlFQmg4MUNOSmRSUy9EY1RzU09HZmhpQjhwK05DRExEZU5EREgrbXdzT0NpcXV6b2dGNEJHR1o3Q1AwcEY5Y1R3aGpMU0JSdVBxVHlBTTJ0MFRCNjUrVE5CR2p4MDJkcHhZYmJBUHRxYk82TU13YWtKc256YWNRbmlMZDBENk1OQmpwWm8yRjAySWpwTWgzZXpiTWVyZHo1NVQzODhSeTNBUldpeXh5QVRoczlkN1VRd1hsVGJvbW5WV2hhUUdDalE4K0ZIcjIvQTZEN2VxQ1hIZ29zSU4yd2t1MUlCMUVhak55SFlSNE04ZUc4YUZ1UU5IUzFyR0pIWlRLR1lKV0dIczErY2RQbGV2eU10QzBYYjZDS2NQS2NST0JQZENjMms1QmNqanpvREk5b1RVQWgrVEdJTVN3NXpuR2tvTWZjV3NweGNqdVQxQ1ROcXFuOWorcDJ0clRDVTN3SDgybkdZaktKZU1VVHVvQkp3SmM3RHhaSllmTkRlSmVyYlpNZFhRZVJnb3JIa2FFZ1Y4NWFwRU1VOUYyYUNCdCtZYTB6d1hhbmVMVnFYTVZnN0RpSnk3dGE2ZXhDYU9DZjczQzFiN0V6b2VYd280YWU5b2lEVzRuV1QxeDY1Z2gwemVqUnZWTjVOZnFHTXBPMmphQk9xbktnaWJjdDlCV2F4UzRmR0NoYmpkYXFKWXp3c1BQSjJHMmlibklyVk5XZzVMS2VoWS9TTVhpM1NMUFdOSXMwaW11ZGdia1VlblM5UUJaWjBXdlcvbktDdFVMTEVtamdFVjlIN2xJd01Qb0VvMDVWSEVtcndweVV4NUlsRm14MzZvN2NLK3lxTGd0ZCsyVXJMbFpRS3NORUFpM05wV0Vpb25rSEdJYWZhay82dlBsTHdScjBUNzFHek1JZlY3OGpkcjNXaEJMNCt1cE8zWnptdmpYU3RoRU5pWUxxenFlWFNvY20wZ0lyVkMzWjJXalFPQ3Zjbk81R29JWnJYQ29DN2JGejFhQ3NwVmViTk91dUpycEJnc2VRSnBvOHdMRDVYWDhQYzBQc0JmTGdhUjV3d3REVHgzeU8vR2RFZmxjNXkvZG1NUFVjc0d0N1hLUWh6ZWdmZXR3ZHYvOVhSWHdwNG5xZWFpSGkxWEMzSzB3cVRNQWozMXBYazZIMm5pYmdaUWQ3bVNqbWkvNkR2bGhWR0dEWnRKNy9pd0N4NW9ZR2V3cnZpbDk3MEZzOCtCU0ZTUDAyMis0RXg3OWducHlhWUg0RkIwUkJlVk56UExsbDNZbDNQSXJMa2JQUjlEL3NWRDdxbjUvSzllR1hUWnZ1K00zT3hvaE9SVU53c1BIdGhCRWM4TTdmNTZMbUdQZjU5QlN4WTlLc2U1cEY2N3NSWU5EN0VnVDRkL3owUC9paktIL0tJWmhEb1VlM2oxOWcrd0VQRjJWL2JuLytYd3BDbjNKMXBrZHUzZlZ2ZzYyeHE2QW9qTjNRTWNJbGpSOFVBUmRFczlQaVJkKzUxa0RpVkNFVmkwK09nMjBCUFZxZWFvQnBrL25NWkFWRm1QNXhmekxCL0hKSGlEeTNPemVSMWplWlhBK1hGSDdPLzRhQnVNekJ6ZSs0ejc1TitUa09oZFhQMnBQdXM5K1dSTEhpQzB1VHpoN0FiRFpCbm95NlNNVTBFeEFhZUk0MHdSa3d0WUw2RjEwR1pwckJZTHVUZGJuVkplOWhHVWcvWDlJdGYxbmhsZ1hQZVhVOXE2R2xLc2h2ZEZGZzNSVjcxaURiN0RVZ3phSTdkV09Rcjl5Qmg1UkdvVHR1ME1Ebkp3elFGSU9tODJtR3RlZEM5c2VvSmtHdGZQOG5HWmlyR05UYk82eUxzOUpncGZMSXJUTUxRalB6VkpNSWVrZ3JnLzJieXRlZXdEcXFPMStRa0dWTTZHSHFraEZFRXlzWkVHb0UrckhQdUJqWm1XYmhTd29HRzZFYU5XdUsyeU0yUnZhSWJvTTA2MkdVWWhMeVVPbG9nL0ZYTUxLN0poanN3WnE1RDRwME9RVkYxaFJVbFFzUjZvckZHeHB6dncxUlNoVzdHNDdCZHVmMzA0bmVRODBZS2FqVFFQR0xuWFRJTXBhaTI1Mm5xZkFJQ3VvUWRmK2RWTGd1VFNIWktDOVhiVXVhcUFwTEs3bUlVWXFocDVxQTIwTUt5U2dvY2RvNEVLQ21GTzBnWnFSL2t0UWtMaW9vdW9sZDM5TkxrOGk4Z1cySmZpR0tDbFJEZHhPYTJXUVVncVpsZU5kUlEvZ1NGVDJNSGlySzhFTldLb0xaUVE5VmRpaEQ5MEdlb0tTZ1pQblk1YUd1V0t5aTRZdlpGcWVnVGt2YnVVTkxuS1JsV0MzVEtrYUFSQVVsWTd5NHMyQ0FNQk1vNW9ieGNEUkJKaWtvR2VNWmowZ1RiSmNGVnRZK3NXWVZ5WGZFYWR1ZGhOS3AyNGxJV2ljdUtTaFpTaC9xbExVUEU4eW5VKzFpU2dwSzdCdFgzQzF2U2ZJREVWdHRWYlNDT25BNk5JWFZVc1RMeEljK2Z2YVlKTzJncEtCa1lOelhSbUFWTUhBZjFOM3U1R2hMQ2twbUsxZmNMVzlUV2dGeFFvUEl3TytLU1V2YUc4NWlTWFU4Mk81a042ZlZnSXBVU1VHcldObFQ5V0VLOUtaSkkwdzk4YXRYb1pVVUZJeUE2RWsxc0tnSXpHZmFLT2tMOVdSVEhPeloyeDFDUGR3UzhwZWdJVkpjbEZra09kc1lGNXVpZ2NVYUNORXljVzlZQzcya29IQWxGbnBxV3FVdkxkQ1N1RTBrMUhUZGwzM0U0ZE5PYWJVVWtOTW9HWlpUVFJ3ODFJYXNPaElGbmRWbVVvYnR6amdGUGFOU3VwcnZqUVJEVTFXMWJRUVgzTzdZRkZldzNabG02aGFqb0xvSFJXM1dBdVBxb1EvRzkvZk1FY2NwNklFNXFrdFY0bGc0aXl4VXJzWDJUalFQZXJ5N05HemwzY0N0bXRDWkt5bDVxQ1RMSTl4ekNzL01GRFRZN2t6Umc4c0s2dUtxSENqcmZYVVNGeWJxMnBaU2FhQVZVclRBQkptbTkxVHpVQ095Q2pyYklkNXhtbGlyTkxhUVJYSElDa293blltQVZ5M2VuclI2cml1N0lqVFRPcklwcC9UYm5SNXFSVmxCMlJTYmpDYmo2aUNHMG14M3hpbG9MWm5tNVlaWW5iQWtYNHN4bUxUU3RNQWtNZFpKczVwUEhEeFVrRlZIMG9OK2R4S3hYUE9DN1U3WjlwRkVOVTVCajVJS1h2cjhldnpPZFNkbUpEKzI3UWhHZkR4MEw3cGpta1JTMENyU1dIbHpnU21TY3hBK1h2UVlHK0lrQlEzc29GYVhvMXAxaHpPN3QzOTArbVJqZVZ1THRRVlgvSnFxVk9XenFBV1VXU3B3blRTNjNYbXFBOHpDZUlnVnRnY2Rvb1NZanA4dG1GczRyZnVncEtCa1cyclNCQ3lmT3J3QUovL2czd3o2K1dCUGcvVWJjYnhVZmt5RkRxNlNmUUE2WU5lTFlZalVLc1hFd1VPbFdBVnRvNFRZVDA1Vkg4dHB3WGFuc1NGT1VsQnl1SHZxZTJLLzRvLy9ybE9wcDlwc3NDektsT2pxL2lzN0RmMDdOUFNvMEtQMmV0QVJsSWZVa1ZWUUZ5WEV6RXlpWW5tRzJvZ0RjL2RCU1VHSndld3NUMVlWdUgvUEh4OUI4b1kzeTFGSXdaZCswa3YrL1IzWW9lY3ZmZEF2SGdmcG9VWTFuemg0cUJDam9NVG12eGRIWlJycFJOTllwclNvU2dyYVExVkxzM21oUlM0R0NPU0hydTl3bkJ2MEsvOThER1JSaytFbTdxN2pJUDhPNDJYQXhDb2hsWWZIZEVUelVDRkdRWWNvUHU1UEpKVnpKdDN1UERHakl5b29tU3E4eHd4Slp1ZzI5YTZrZDNsZE03ZEhaR1lpRTRJZTNvZEhqYkF2NGFsODhwdHhUMThDRmhJTUwrYWdwVDJra0pHQ2tnNzBuVFIzTnU5anhKUHhkcWVvb0tRRDdVKzNDdER4N0FZVW0yU1ZzV3Jva1BxbU9BMzQ1bDlNcFNxZ1IxMUVxS1Z5R0FrV3NLUjkrTjlJaCtMWUhKRUNWRDV4WUVLNmgwcUZ5TC9XUk5HTEhRRm95dEYwN29POGdtNzhCMVFULzNlbXpIb2pPaUVKU3cxRWZNbk1MNGlhWXpEM3drOXRHcFVaQmtOQVI3VVNHUW9jTVZIbGpoVEhjTERkR1crVTVhQnB4RU0wN3Y4MmVqNzkvQk9ZNExoTE0yZjF4cDlKOENWcjgwQVU5RWR4VmQ3eVZ5NnV5cnZEMHBWLzlmeVR0NDdDYUJEWStQVHpIN2g1SXFhbWo4TlNOZlJGSDVDN0R6djdSdWdDR3dibVh2dzVNTUtVRGhpRzlqMWNFcGFZOHVSa2tZaFZaQXpGZnpxUkhwMjY5Uk1oV1FCUElqWStaUE5uRWg0UXBzSzIxbUtDS0NoWG5aK0xDdUxQdHhiRlNRZ1RzcWlnUSthcmdoWStBaXJ0TTBMS2NUN0I4SGI3L1hGVVNTZkJnSVpCMWZWMUZMZTFOMGlSY0lhR01XdFlDYUllcWNxZUVWb3ZySDhRdUg5cVZENEFYcjkxbUtaWVRKbFU3b095Z3Y0NGczN3JpMUEvU1NuZWVBdFNHYWlNUWVnakl2OTEyTnc3QTN4dUtNOWpUdFRqV2taaStSU3ZNNHM4aTVMQnpLYnlWUE00cWQzK3luOUtWKzg2WHZxbEs2c28xU0JjblNteVlwTjRCUjAvL2I4RmRZUStWRkcycWhqSUZHQjZTY0JDTk1PQzRYNGY3b2lMTk5aNTdOK0NIK092dndHZXIzN0c5Y2RkUGFSVGhZSlBqSTViMEFRN2RtblQrZldwQ1ZvUHE0SkpDU1dzeTdTTUVzQXM4UVpSVUtQMUJWSFFlN0dFbHBWT3J0VVUvZ3V4Sklhc2FRYThYcUN0VjhJRktKUmltbit0U2Uya3NkaG1rUUhkL201QTE3VnRxWGVjRG1sVytZekpoS3A2dU13RUFMMnM2TVBUZzArQVN1TSttS1NnMWNoWXdWQWYydXo2bSt4R0NkaHI0QU1ic0R2YWtMUlBhVU1IZTBERHhYbkRwUHdrNEFZMFk4Y3lZMms4MVN3cDZBZ3ZDSVQ2ZkYxdDB2dWZHdld1NCs5bW9pKzRRTXhKVXRCajVTWkdtL3VIZFJHbldSeE5uZnRoRVZpUGc5UGk2Q3hNd05zenUyRzBicU1MSldLeTllczRqV2pycmFXY0VvWHNwd29BVHZTY0doVDJjQW1EQW1yUXpWK1cwd083RnliQS9XaU0zRERVb0VjRE1xU2JwS0FqcFNwNlJoOUJTRXdaZ0Fvek82dWdvSy9Cb041blFBR2dHMFpoeVhBVVJ0SUdpSmhzL2FML1J3Nm5KS01jRkRTWXVwblUyOE9WU3l1ZmllVzI0K1FXeWlDK2VEQ2ZOdkdiVGxMUXBuSkl0Ym5qUE9EK2VScW1LYTg0aTV6YlRaWHRZVUVaOXVJRm9Ka1RKK0owNlE2TUFYU041TURKVGswbTlNR0lsZGZJQTlMRFZkRW5ZUUM1MmxTTGFmeTdHa2lHdUd3MElDWVhTVkJRMElkREdRbEl6R1M4a1JHd0tYWE9GUUlVOUZXbkU3WTNBanptMnJ4dFlXR3BsbkRhVkhSbDVSNnRVVU81cUtTNUtkOXR4TnBkazhJZUtxR3l2NWdneVFFV3V3L0tXeGtUS0NVb3FGb1ZnY3pPQkp4bVdmQkI3a2Nsc0lLMkRxTUVtSkJTSXlOTzdMQVRBaFpzZG1IWVhEaWoxRDJiOWcyS0ZEWFM1R1BRRkpLK1BhU2ZCVlJRQnpIMkRzcWx6anRCUVVFVkZWaHMvaEUxT21KeUVORUFtOUtyNjh5Y0ZIS2FYSis1elE3NFVibFpoZ2JNdk5nMVdnRm9jZzFDOGQrakNVdkFrQjRvbTg0SVN3N0FJQ3N6cjc4RUJiMnV0TWh2MjFoS0I3Vkh0ckZhSkFta29BTnVsUWNhekk3NDNKSXBLamZMMERENlpvQloxa0ptaTZ1VzZaektBNmtXVWtGaEhjKzFicUtFRWhSMFd6bGlkWkFweU5LREhCNVBJMXhJUWIzZEtBN1g1bk5UQUFkcWVNWm1GeURjaTFRQnBrUjdNa2VmVkZzT0liVXZBeXRTWUJ5TDl0b1UrWEtTaC9SVE5makpvTk5OYWJNbUdSM1NDUW82Vk9wNzNXSTNnY3pRREtQUUJZMzVFWjV4RmtWd3NDSTVZT0NENExWWUZmZ0xHZGgyU2oyYUZvTXExU1QwZ1prSXFZejRhSmhtQU4yeGNxa3EwV0VTUEV5SVNlQ0NtODlkMEZrKy91dmJ6U2JYSlJEWXlsdnZmR1dISzJZaEFyMk5vYWR2Z29LcUxmSXQwazFzUGg3V016M3ZvSCtzUXFJcEtYKytRUmpUb1FlOUsxRUw3R3RpOCtONFRZSzJuVkNQVnU3QW5keW9ReVZmT0RIWkh4U1loVm1Ra1kwSmluZ1llMHhGSzYwTGIzeUNNNGZZcWp4UWFVMTkvQUhUZmp1R0hwUGNpVGFGbWRSSndRUUZWVnZreVNoN3pUdC96c2hpb09RRCtod1dDVkxRUXc2d0dzM3dVRHJvNng2WGp5TEVVb2diUmZvNWtLQnRKL1FpL2RubUtoTVFXblFscG1oQ3NqOG80SGhaOVUxT3JvU0hDY1RBUFB4ZzUzb2dSQS9QbDBiY0lFWktyWXhQblRZNytZcEJacFM4NGFya014RkZnb0tLMm9KeHdSZDlCSUg2ejhDV1R3Mm5aUGlCSVo3ckh2Z09GUkR6WmxCMEU2dmNnenBQMEJhWDNsUHdCejJPYW5Cc2NYWk9oVnBwbWwvck9GRkJXMmR3dWc5UGFxRTc2QUtaaHFMZjkrQVU0NEExQUZKMnNyd2ZOai9pUDFsQjFXWlEwQ2tZeDFiZ21HMWJwU3htTllCdEdHN2ZTSWlLWmxCMHN2ZkFqRUpXNkNHdjlMc1N2a0drb01Ia1J3TEprZ0JOeEpveHRGQk5VbEJreFZza1FvY3BZUi93ZGJoMUtpYXdpQ1lmVlhQQ3VIRHNEN0RWajgxVVoweFdVQmgvUVJYRlp4RnQ3VlM4R2xwZzc0bVpwbkZZdGdzS0tzeWllVE1vV2pDY21kTElCai8wdVVkVzBPVnczSUllNlNnYk1VWHBocXcrQ2lnK3ljTXM4MmswdGdUcWZwMThVN0FBUUtuUUQ1M1EzT0E5Uk5iMGdYS0pMRUFhUkdHQiszMERjQXc2V1VHdmN3c1lpbnNaMWU0bElNV3NxRGUvOWVNMDIvRHRSa3NNVkZKYzVrR2JjLzFIMjlST1ljaU9EUDZOLzhNOVhRa2lhR1pJM3dwVlZRSktuUURqbGFHTkNVaE5VdERlQWVvYnNmMWdLWkI5Vyt5SEtpN1MyR05lOUttclFBdldVN1RkWkFWVlcrUUhJTEZyN2lsMmhLTmZIdWpOSWVYRDdEM2lQb0pIaFE1Vk5JT2lnNzE5TXdLNVE4TWdFSWloNnZNV0NCdWtZY2d3bCt3a0JXMGVPVTZQcUI3MTl0MW1MWDJJNlZXOExsQzdzcVd1bExtTkNVaE5WbEMxUlI3VmJ2Z01GSzYwNkNvVUxhTlRHdThIN0JMeW1pdXNtZEJsSGJ1c1NQaEZQNXN6dTNDRHpqcEdlTTFobFJGWWtXclpvbmlpRXhTMGd0eXRBdXNNOWZhOXpocFNFS1psUEdvMXN5OHhXTFk2dm4vQXhyWENreFZVYlpGditQdnI1MzBPUFF6MmFVYzNNQjJlaHJqcXI3WXhuc1V1VFFLelVoaUdOUGdTekFjOGlpdXY5NDFnS0Z5TFZrdldTS1d3TVFIdENRcTY4UlBRc3dSQ3BWMGs3OThJNWRlUDRBZWd6UHR1S0JmenBMQXhBYWJKQ3FwZWxMcitqelRBQ01FK29FWnBoOTZLRzMxWEw0NVBxM2pFUi9NazhsUjV2TkNoNXJIWlRhbWxlMjhHSDZmT3Z5UWJVakMzTWEzY2dRYzFoKytqMEo2S0lNeHJkMUE2N1NKWGxCODlETWxSMTZGQ1k1Wm1ibU42RHZoM2NVM0dFTHF0SUtkY01jT1VxeW1zdE5FT3VXcVRUNEZTVG9wc2gvOE5SblBBMUlkangwY1VUamFESHRDczRyeDcrTzZ6TlplejZGcGhEOFJoT0swbFhRNXVWdlN6cjJMak9wazJoRjBrR2RGRnlHanhKK2FraXNQcTRjU3NvQmZXQWdVVW51Q0JSVjdBaWc0Ui9TUGhvRFZLb3hNeEFUd3hHbjZvZityL1YzeUdzK3RnS3h3cHlIdUR3dXdlNlcvUm5rMTMvR1puWTVSV0FoT3FNekx1eFhRVUZDMXo0UWtsWDFXcThWTGFXWnV5UHFEdXBqWW1EMmxWK0NnVWxJNEVQRUdnQk04djhGOERmQjd1TGcrbkhmc1QvejRnKzFvTDZTZGFZTDVqdzR2TzJIcjhuSE9LNTQ0L2NocFRnNDEzU3hsZ01MN3QraCtVMHJNbVFBc29SOThKZUsvN2QyNStPWGh1M25IM1ZhQjFjdElNdUNhNXZUTVZGRjNqcS9MTTArckJ2TmVncERlKy9YUlFreS9jdXFOUTBCVlZ0d3E3NFE4MlhoQ3RRUXZlVDFUdkd0RG1RTnUrZnhQdVpQZzJUb1RPdUhteFEvTmhGR0xOb1BETlI3cExZZko1YjQzN2NZaWJCMUxPMnBQdXM0Ui9LU3RMd25IcWNXa2lWWTlNKzBOdjM1YnlXNlJyL0ltb2RET2g1YmdOR2QxeUUrR3dSVjZDd0IvV0QvalIwaWFBMkU2dG9NNWZmc0YvK20zOUFNOGpYM3kyR3dUeHFuMC9qSUQ1dy93elpFb2JCUnZ4YzcrSG93L0lDS1V4Y0RvYlV5SVpXRVYwRVZCbzVoYk5vQVJEUTNtaWwrUVovM1praFRIR0lSWG9LTWNYOG1HTmZOSHVXVDJRRUdSUGdGRm9sOEhTenVFelpOQXp3UlZoQlF0L1FqSitQL2FlaEhteWEzU3Noc0ZxR0FSUDBqM0RJanJnMEp2MUVSdzFjNitwRjNldTFBZnBJRmZEZ0syRzlhcFVBeG1uQnZzTlFqbGlQTnVXYkg2ZE13SFFSaFNtL04wSUQxaEJENkpZcmlHUG4vdkJoNEtlQjUvQ1JEdG1SOWhTTTVyQ2owbUhGcDE3MHZaZFZBNFcwTS9XZExCcHdZQWRNb2U1R1Zqa0hlZlBUd1FPeUZGNU1uLzUrR21VZVZ5THd0WkMyOXlxL2VVOFBrTWxyNHVDamRvN2Y1K0xOSlJNVE5mc2JyRW9PWUJFY3h0VEhDWStmU3NRWTdCV2NxcDdmRDZKd1dKQWJIb1ZtRjRhTEtMdElRdEp1bWg0YlFtSVlkbFNBd2hpU211Y2hzRE9pQWxIcVJsRFEzYWRCbnNSVXhwYm5UYS92N2g0MFhldU5aQ0dkbkdGMnVwQk1XTmx4ZUlqUHdmbktDQ3lGZnFJN0pQYWRBUEtIMlBYZWJBN0dDUm5mNEhsUjV3UlprZUtycFhyZ250UmdJa3lEeE1ZcExMTGVEYm9NbVRZTUpPY0xkaG1aeEtmU0xNdG5ZcitwckJmMWRrRE5KdE5VRkR5RlM1WkhQMWlHUVFiazk2WnBWZ01NUmtMZ1lGelJNejRlSGNlZ1lKS01wMk0rbUxER0pRSnlYV2IwNFdRRm5ZVDNBejZpcEQ1WUFLempZUkhNMUdSZlA2WWd6V0RBdVhEa0xsOEF6ZlltUytRYW5RUnZmWHd4TUtHcjV5MklTQjd6ekFmR3hNeTBPTUZDeXhjN2lGdUYxOExlTzV3RzA4RGU1OEhhTkxyOXVRU1lvSkp5STZ6OVgwU0Q1a1B0c20yVVorOXdqVFRGcTFtV041Q2dEV0RRZ2YyOHhaUWFxSHdCUGNlOXdRWGUrVFdXVkM4bnNPYVZPQXNKeHNUb3VMaVZUemQyd2tkSDZDZll3YmlucjJQRUpUblFLaWRqU2pvUGRqSzlnbXFrSG5jZGFMRGE2Q2NlT1FMU04zQVg2TU51Z3dPbUU4RTlKMkhtcXF6aHd5c3hlQzYvejBlR3p2MDRaemwvRHR6c0RIbE5lT3VZOXZkOFUvaEtkTm0rUCtaeDV5dm96MHpLTEl4N2ZBQ3RSTkRQV2k3Um5DRnpBZEg1VmZSeDlZOGpRaU5EcU93cGFGQzlhY0FBQTh4U1VSQlZGRGxxL0JadkJQZC92M1liM3dJaEpkTEpWVzhWdjB6THJraXFlTzZ2ZTZGbzhSRXdNYlVaNktUZ28vVUp1WEtlWXYrL2I2elB0NForZjhML3JEaUdRb0F0aUJtNUxCbkJnVzg3NkUwRXQ2VmY1b0F3R1gzL05vYUhjcEM1b09qOGhYM3dsbGhuSm8yd3UrUVE1RWxBdE5lOXZuUzFQVFRhUkJ2dElqNXNCOFBrNXBNVTRhSk5nTW1OcWIycmlIbC8raGYvSDMzZDlIRmtaOXZnWUVpZURhZSs3bWJOSXlXeUxVd2tpM1EwcmN4RVZkK1hYSUwvb01XVmYyUStWSFFtN3prUCtXZVJaaXUyNStDUWhPRnovZ3J4RVFlRWN3eGRFMmEwamVsNWZSeFBoYWdxRllqWDV0Q1JacUJSR2hpUXAvNW92OGx5RnA3M0gzcWlBVjVPb3pZTTRPYTJKaXF3WkluWkdOeTRCdk5YMkM2TGNMOG85UUUrRnQzZm9rcFBUcGdJbk1lWEJHTVRHQU1sc2FISmJsVHRWcHIwQS9wbzRnanNFcUh1VGdBL2ZTZkRVSHgyZDB3bGlYUU0raUwyM3NaS0VYTXkwaGdRaU1uem10S1I1aUN3anhObW9RdTZPdFBLakVNZVNlRWlUZ0cycW84RVExa2JrU1R0dENUSktsTVVqNnN0V21mbGdTYTdTWVFobm1aMEpBeE9NbTVjNWJTa3JibEJ1S3lIZzdzS1B3VDdkVVRab0Q2azl5bXRWTXc2OUVJZTJ6c1h4eFQrNEh5TGhnMThKSTQrVmVEcVZNWjVtV0FqL2JsdEhsTnFjZzcva3R5VWtON2lwaEdEaVkycGkxN1JzYVZlOERzR3I3c1RuMGV6Ynd1RlJNYjA0amZZVGFqaHBrM0t6S2YwQXV5d1ZXeGlUWE0xV0hFMDdjeE9YVjduOHJ3RUpyczJJY0ZMMndUbkZwcFB2Qkhvd3Z0Ukh3TDdFWkJJclFJZ0prWEV5OWpmRWthejlFSjNHandJM1hlbHFIc0NRTXNiTnB6SmxoT1dTUHNvWldFaDZiWFM1SWxJeVdSaHI2TkNZNzdvQjQ4N1lPWlQxdDRuc3AxRkgzalNMcGhia1h1WisxVnNxMXZZNElPMU5vKzl4WmViZUZUTm0xTDh3WVllMkJIUis4Qjc1Z3pQVWdWRkdGZWxYUFowcWlsbDYyWFBOTmZsNmVsYklGTVllZ1VvK1YwQWlhVHpqWUJsVk0vUUJBZVdPalhiVG1PZ1kwSlRSdTBIcFBPVmtaSW1KZlRMMStLYXZZRmFpRDBVN0RPUHNtcjdnWTJwbXROZThkQ05vazl0VDN1VjFRZmFacmFtdGlZUHU1bitlWUQ1dE13T1dkbHNJK015RE9vbzdnVWFWcmJDbFFRMDdZeHdXVEFHaDhMdjRnNVdZRU5SRnRIcU9XUlI2eHNHSWZKUUJiYmNzQjhpTzd5QmxhVkZzaVdkS2ltWVdtV0prc1NMb25SOVdQNkNMUnFGdHVoVEJ4U1htZysrMkZsaG5FaTNOeWo2OGNFZjdWZXhHdU5qS3VjZjRIcnl2bmZzV1E1ejdia25GUVBmUnNUMXM4c3RzTkpiRmpJMDdjeFlmM003Wk8zVUpXWm9LaDg3aGJxZ2NoemZrUjR3SzdZQWp1Vnp5S1lHcGZhMGJjRWNlVVNJekRmRlcxYTZqS1ZIOGFjYTYrUzFWanlURzJvNXZNcWdnKzV1Q3BIcXJ5cm03WUo0emJ6N0JOSkRHWEZnelhEQXdEa2R4UzNrVDA3ajZkTmorWWxJUC9iQWZzQjN3blFzOGlHYWFXV2pDcS9SWm9oMTkzaldRZ2dHMDIwQUdhZmV3UmQ0UERLNHE3N3IrdzBSSitISlgwZkNCWlhZbGpUeHZUN2YwMTVQMHRFT1N1QW5wYU5hZU5qdENFRVE4bXMyQzRLM1RadDRlQjlTQmlUTjZGZlFzNzhBNERxczZ6YjgwZGpzVHJPTU5tUHFmTEp2K2NGVE1QcmhDOWZuSmlPamVsTmYveWRxQ2JhdTJmRnFXT09uUHdCRWd6Y1NRY1B2a0x0N1FFdFY1eXFiN3ArRjEvSXo1dWN3UTgzRCs3ZzhQLzROK09lVC83WnIzMzZMWC8xUmNSeitOaHpCclZkblpkOS81bTRtdnptTi8vTmIvL2c4MCs2WVRWUVlNODJCL09NRHhUQmYvMFViQ29nR0s0UGt2YmJlbmpOZ2l5aCsyeUZZV091ejhZdGhjSEdaUFpZY3dhMVZJRVFEZGlZREo5YVdMWU1vRDhZSkUwTEU2VURSaDZnaURVbWlxOTU3YUtFbHJDNGhoT25vTi9XSDgrd1VZV2xtM1YrMGlNRUc1UGhzNU9lMktVckNSM29lUi9YQ25wQ2R1NERFNmN1Vjl0aHNCanFDTHVkNEpER0EzS2wwa2JBeG1UNDdLWWxsWGU1aG1GRmNscDA1bDNOblBBdlJYN2UvSzNOc0lqbU9rYm9VZmN3RDh1Q3FSNHlEdTB6MXpadFZaNWIrd3lseG9pMkxzMGVQZXR2YW9ibXEyQWoydERzY1Q0S0lOY1R0aW93VUpFNExJcjRWVkh5YXB2Rm94ZUdlWVBoVTFqYjRiRmhSWVFwdnA2OExpMFVLTUwzYU9VRzNHNDI2R0dmNXFCM25ZNDhTSGZZRFBqWHhydGMzRWFrYXR5cTJuNTVOdGd6d0FFKzNxWlBEZ09TQWNQRkFvVXpQMTNLMFRidEkzRUNUQUozYUE2OFlTQ25tZ3p5Wm5OeVVWQll1aGsrbER1RzUwSUVrWlhFOE9rWGd2RmlNTUgrUXlnbzZGSEVsYUNnY0h2RWJwQUpFdTlIY09oL2IvZllhQmt1SldCTkFqRCt2QllpQXdYdGhoRjByVEhiVDhMNGZ4SmtlbnlPNC9KMjBRaEZHU29sa0ZFQ01OSGNEMUh3UFNnc2lzSWNDRFNpRlZTTHp5a1ZsSlZUR2JZcWdTcHJqV2M2U1NEQ0t5aDB0ZUZPelVoUTBHYW1NNGhXNjFNaXUyUVM2TEhUeVE0YkVSUVVyS0xoS2dST2RuSmlLSWQ0VGh4bHhLSUVXdEhBalF4SjdLRE96MEZoeWJSSDZUYUVrNDV1bEVWQnluY3BBU3NTNEk3MU5yaWVrVi9Gdy9iUkdhWG9DV2RCU2dXbGtpbmZsaVVBTm5kbVc4MmxwbmhNaFZkUW1KOGVVZUl1V3dnUzh6RFVVMXJsKzBwTEFMWXo3NFVDQUZNOGU2cUgzMGthUnZOVFdDL3haejU0TDZnUVh4a29KWkJWQXFDRWV5RU84R2FLdE5WeFFIbFB3enowLy9RMEFtNU9VU0ZJQklYZHBYbmx1NVNBVFFrdzIwUG9taXovZ0VFT3cvOVJGSzFIcXluUTNGcVVnVGRCRDlsNEdTNGxZRXNDb0pPMUVCZE1NNWt1RTkwNzJBM3pZSVVmbmpybmwvZjRuOElad0toSUdTb2xrRlVDWUl6dmhqamFrUTZpTkJpNW1ZNnhGeTJndGlNSFBWd1d1bHBXc1VOOFphQ1VRRllKUUdkNFJIR0FRb2FtZUp6R0dKYlFaYTdoL2VySDNGcktjWEk2azBUNUt0OVhXQUt3U0FvN1B3anZjcUpvc202ZWcwaEJ4ZVBJVUpBclYwWktDZGlTQUxzUUdvalhXN1VZUHhMNFUrZUxnQ2owdEVjYy9aVm8vY1NsbDVGU0Fsa2xBTXBXb3poYXdnZ1A2eUxHM0JsMWsxdWhxZ1lseVIrU1V6VGx1NVNBUlFtMFFzc1NhT0FSajVpN0ZBeXMrQ2NrdStxelp6OGhyU3JNU1hrc1pheVVRQVlKRE1OZXNoZTUwd1g0K0V2QkduUXZmc1FzL0RGa1IreDZNL0JURmkwbHdFbGdoYW9sT3hzTklGYWlkUkdrM0FqVWNJMUxSYUE5ZHE0YWxDMWZwUVNzU0tEaUJzZUxSdjR6SXNKVnpybHBNNWg2RHRpMVBTN1NFRmIvSXA0eVhrb2d2UVJlSm9yNW92K2dMeUtCUFhjMnJlZWptOXZYM05BZVN1RmRjY3luR2VXN2xFQm1DV3cwL1E4N2xZLzY1NkU5TkVMSkw1czIzZkdiblkwUm5ZcUdZTEFsdWhORzdBZldieDNxSUgyVWNSdlVnWjhxek5mZThxMHYvT1JVS1Y0aVl1dXVmOXYzSDNRVlZSTEdibkFTZ1VzYVB5Z0NMb2htSnhFZ1c3d3VPSitxc1czS2YyU3ZCcHhGS2xoQStHdXZac0hFL05MYy9JNzc3TnVVZmVCUVdQMnNQZWsrKzIycG9pdithMUtheFFSWEIvMWFpeTcyTEZLMmhxcnlYcGYzWkV6QVhPalJJSUgzcVdZdmEzVmUxZEJTbFF0em9vZUFUS1R5OWMrQkFvUm5UbVdBMmFmQWhzaGRiUzRLUFJwbzEySWFnS3VTUlVsRnRTN05TbFZRcWRORzR2NkJoS2tCZjh6V0tMeUNhczJrVWQyS1BScEkwcDlsQW56M0d1U2JkSXRKQXpZRnlPWXZKeFY2NHZiYlRqckZWbEF3aUp3bVZRUG56OEZvb0ZXUEtRRTFFbnN2NUU5L01TVnVKcEVwdUlMQytuSVM5MUhlSEl3R0ViT3pEOGxHZVptbkxhMkpxbHpPYmtyQkZmUzY3bGM4QjZPQjNZYkxobTFMOUF0Um9LdUc3aWFLektrbEZWeEJ0NFdiQkNiS3BlQjFtY2o3bERNci9DRVFKZlYydmxOUUpVMDVzZUNOT2pRWlpncGVGMW40TTB4SjFyNksxa28vOXlvVXZGSGJKcWE0Z3RjbDk3WTBJYkNVNkFleWFpSjZFOUptc0FWdlZQR1V6TVRLRmJ3dUUzbWZkdVptNHRBMEtJYW5TTUVibFR0L21OU0lCYTlMRXZ2VHpSL3hGeTNLeEwwOGpVeVZ0OTc1aW5JVFZ1S2oySTBLL2pSSEVzdXhDY1d1U3l6YnM4bFlTdGdtV3ZmZmxTTmo5ZkVIZEhiaWdZTmlOeW9jek5iN3pyQXNpMTJYSEpzN0RlcU5CRU5UVlhPSEpBMXRaMlY4NnJUMUNCUzdVZW01MS8vZS9DOGFnaWgyWFRRcU1GV1E0L09KMzM0clR4OE5EenlrQjRKSFZVemxpOTJvMi83cmlPOFgvWC9vM28ycEFKTmM3TG93akJZaXVERFJEV2NyWVFhUXFRcUw2RGFvYW5BVWFnRWNscVRuNTBQOHhXN1VEajczdWpDdU9RT05EN3JZZFFsRlhwUkFXenJpd1hCV0QyOFVZeEp0QllmdkFFeUR3STRBMTV6SlQwUzkySTFLYmhoby9RaGNhYW14cGl4MlhXeTFyalU4cSt3VllnTFd0VVF6cVZEQUpGcHhUd0Q4T09oQjE3OXdVMzUrS2NSWDdFWnRvSG5LbzlCNUh1TkxXT1o2TkFoRlhwaEFQZDVodm9PblZqbHh1b3E3N2hGM3FXNHNxV0lycUFzZjhrYnpGUDNaRk9yMDUzbzBpRzJDbVdXc3hXNjJWNko3YzNMZ2JobmZ0Y2ZkWUJaUHBkQUtDbWVTdXM0bjBLbStFVGFLelBWb0VOOEdNOHY1UmorR2RPWEhZaktzSks4ZkFScndtVDdVd1Zab0JZWC9tT3B2anRHRTVZMnF3N05pL1FwZEY1SFpxeDdYdlJ5MzBJMjZDRGRnOU42cDNaU0Zyb3QyTGE0SVlIU3AzdVFLRjdwUmwvMzdQL0JnWjNJRm1OeEMxNFhoc3d5Q0JKWjA3RElBVitoR2hadFg5U1lxcE1rTFhaZFNLM2tKVkRVUHd4VzZVZUV2Zk03L0JacUM2ajJGcm90ZUZhNE8xSEdDTHdDVlJLRWJkWVMyR01ieWxSZVVlZUZkNkxvSXZGNzVhRVBQREZyc0liN3BIL3grUzk4bHRGVFFPVko3bHg3SlczdXZ2SkYwY3o1MmtzQlVWbk1xNGw5RXh6ZENxYUR4c2lsYURwaTRhNFNuT2Q1OUFWTVpURURsSzliamhGMHFhSnhraXBjT0p1NWdjYUhjdjM1M3lIR1JHelV3bFVYLzhqUEhvMEVvOERLQUpRQi9DYTRuaVNJcjZCSTV2TzBoeDhWclB3MzFtZVBSUUs4MXJnN1Vzc2JCZkN5TklpdG9sWmpLUERTZFhrUTc4bk04R2x3ZDFkT3I2VURURE9vTWRRSDE2RnFGQ2t4bExuTHVYcjZYakxySUgxc3k5MWNMb3FkcEJvVS9IWnZrVnoxYm9iV0pxUXl2OTRhN3lieVVDcG9zbzZKQWFKbEJLMi80NnY4QVMvamIvLzBiZG9yQ044Y0hIdHNkQng4OWJwMXdXY3BJa1VjREpjTlhPREUwZzA2U3dSQnQxT0JINDhEUEpFUTU1UVdtTW5TUDZyVnpEUnBGSGcwMDJMOUtJSkVaZEZLdGgvNmQyemUvZlBQV25XTE9RK25sdFcyNHZHRXA2YjlJaWo0YVRHcUhLNWdYbVVIbnVQS3JnYW5zQnBpWldvY0pGUmtHWTRGZnpJOHRnZnNybDQwOGZlZisyUXJ1QnQxb25qK1JlSWFyNEtQQjNEZUc1UW9FRng1WXhqcGxkQlV2V0xtdlAvZXpwMU9tWFpMTFZ3TEhpWmZyNVV1L3hGNUtJRVlDYTAzVTdSaGRxeG1EcVV3dUpaQ0RCSTdSclhad2EyRTVKdVlnM0JKbGRnbDRhQlc3NUNjdUtySlRLakdVRWtnaEFmd0hpRzNxclp3Q1FWbWtsRUNlRXZEQVVYbGQxNVVwVDBaSzNLVUVWQkpvai91VmtjbFpYUldTTXEyVVFGNFNXUEVmdE9TL3BzK0xXb20zbElDcEJGNW9QdnRoMHpJbGZDbUJTUkw0L3pSR0dqM3k4ejVmQUFBQUFFbEZUa1N1UW1DQyIKfQo="/>
    </extobj>
    <extobj name="334E55B0-647D-440b-865C-3EC943EB4CBC-6">
      <extobjdata type="334E55B0-647D-440b-865C-3EC943EB4CBC" data="ewoJIkltZ1NldHRpbmdKc29uIiA6ICJ7XCJkcGlcIjpcIjYwMFwiLFwiZm9ybWF0XCI6XCJQTkdcIixcInRyYW5zcGFyZW50XCI6dHJ1ZSxcImF1dG9cIjp0cnVlfSIsCgkiTGF0ZXgiIDogIlhGc0tYR0psZEdGZlJDQTlJRnhpWlhSaElGeGpaRzkwSUZ4aGJIQm9ZVjlFQ2x4ZCIsCgkiTGF0ZXhJbWdCYXNlNjQiIDogImlWQk9SdzBLR2dvQUFBQU5TVWhFVWdBQUFiQUFBQUJMQkFNQUFBRGpRczkzQUFBQU1GQk1WRVgvLy84QUFBQUFBQUFBQUFBQUFBQUFBQUFBQUFBQUFBQUFBQUFBQUFBQUFBQUFBQUFBQUFBQUFBQUFBQUFBQUFBdjNhQjdBQUFBRDNSU1RsTUFFRlNyM2UrWlpva3lSTHQyelNJN3B0NmdBQUFBQ1hCSVdYTUFBQTdFQUFBT3hBR1ZLdzRiQUFBSXlrbEVRVlJvQmVWYVQyaWNSUlNmM2FiNTEzU3pWU01JcFp1RGlPQmhJL2dIRWR6VjBrc0ZOMHFxSU5YTnJhQklVandXM0QwcXBXNFVpaUJDSW5qU3crYW9lTmlBWHJ5WWlHSkZ4V3pCS2oyVXJlMXVqY2I2ZkRQZk56UHZmZGx2c3QrWGZOL0Y3NUI5TS9QbS9lWjk3ODE3YithTEVQK1A1NDZIcW5COE9pVmRVd1M3RzJDdUNyM0ZWRFJMRVd3RXRwYUUrQVJ1cHFGWWltQ1oxdW04VktrSUc4bHJsaWJZcjdlVlhpSUx0NUpYTEVXd1hIWEcxNmNGUzBscmxpYllsTEZURVZhVFZpeE5zSmJScGdCL0pLMVlpbUFUWGFQTUpOd3dkREpFbW1ETC94b2RKbUhMME1rUWFZSlYxb3dPaGNReldZcGdFN2VOWHFLVGRMeFBFMnpxTDZ0WU1XbFhUQk9zWVdLaUVBdEpCNDhVd1RJMEp3TmN0K1pMZ0VvVGJIVGJLakFDTUdOYkNWQnBnaDM4Mnlwd0dLQnRXd2xRYVlJMVo2MEN6YVNEWXBwZ3BicFJMRk9Gc21ra1FxUUpScHp2VU5LZUtGSUV5OXBDVWF3RDJXOUpXQ3hOc0dGelpCRVQwRnRLUWgwck16NVk1b3NUdmVObnJhVGRxU0ZwcEFjcU1QZkRoeVg0WlhmK1BYSEVCc3UyQUU0QVBCRUJ2WUFIc01QUU93WDQvQk5oWGl6V3VHRFpLcHh1aTZNQWk0UERGamVFNk55OGZPVDNDc0RhNE5QaWNjWUV5N1hnT1FsNExjclpZNkV1eEVGcExwaEx1azdFVWpRZVdBMjI4MUl4VEVmejhsY2NubEUvemorVkZSeSs3L0hQSC9rS3AwV3d0Rk5vMkdBOHNGRlQ2Qlg5ZDcrTWJyYkxrd0gxTGhSWEIreFJlcGRwM25EbS9ZL0RublkvQVRIQkZvd0hEb0czM0VhOW4zaldseVduekFrZ0RjWVYwcGhTTHR6M1Q5ODRGQS9zQUpocjNBay9EaWpMaHl6Szd4Nm1keHhSZmJIWlZ5ZlZTWTRNZGdIeHdCcTJIc29CektLNHNaNlZHVWFwektJSEY4eXIwVDN1M3dQVlVNMU85cHNaQzJ3YzRFOGpyS28yMmFndEtzeElrQ2hjSnowMU1MY0VGOG1TNXo1ZElreDdJTVBBbkNJN25wVThucFk2ZnRqRHp4aDV0YjJuM3lLQ1pHWXh6N0k5dFJTSllnQzlOY096RnlJTXpDbHprNmJsQmtndnRJZWZMRnNtbkxhU1pHWXhUd2RzUlh6c0E0RHRkNDdnYy9YMS9mcHdGZ3FtVnpDeStiTW05Uzk2SXRsUjYycS90ZGIwcU1oY3hhN1A1REtQdmZjd3dBdG1nTVdYQW9BWkVMaFJkZlRQVnF3cExVTjBLaHpNbDFXQ0hkOE9NTUtUQ0l1T3RJSXJ5eFBzam8wdDl3TE0reU1ab29rUWszNmFVSU5vNVZrOUgxUGtxcWJqL3pyQVBLSFNzV3lnOFBwcTl2MWlSeE5nV3BBekFuWVZpVVVib0tNeHpTeFlNMXJsaFJnMitSNW5yKytIeVJ4Z25oSjQwRFVyODNxRXFBQTkxYU5paTZLalBVbngyUFF0OE9DbFRjWXlpMWltRmtNZldOVFNCU2JKYWRPSVN6akFQSkVJU1hhNTZzTU5BWFVMaUN0Y0U2VjUyeUUxSjBZdTZYcVhaUlpwYUR1bFFNMlhZZS9OTWtXaUhHQ2VISHg5UVl1aERlaTlKeXBXSHlQM0MxZ1lNMWN0NkJmRE1vdW9FWGRsdml0RWc3NlhTT3BZWmdlWXg0UVJNSGc1Z1VZa1FWSDZWUDBRTFpidzY3SU5CVUpnTVBEY2pHVVdVYUxGSXZWZGdSSnRKckJMalVZNXdIeEI2OHp2WkdlQjI3Q0RETFd5ejYxK1dDZ1FZOXF6V0daQmR5WC9Ec0Y4VndiTU5wVVhoM2FBK2VMR1huMGxJQmhOUktLOURHOXZZOEFuRHdzRlFtakhaSmtGM2RWK3orUytLd0x6aWVUQnlYQ3djQmxGN3B5bzJBWHk4bkVlbXJSTnB2dm1vQWNrSVVib0p3bnV1d0lqOFR5Wjc1T1J6bU1Pc0oyU2RjODZYWk5TbzFyV1krcVhwakhzOElwSmthVWJFKzkweUNjSjdyc3kzdTlNMGRIT1l3NHd0bFRXV05DYnh1dEYrOUFnaVowOEZHQ1lVQ2w2bUVVRXRQT0trUnJ3UGJUWWhoblRSQk5oUWg1ZEFXaFcvSFdBRWE0QTJlQzRCUUFXRXdOcFRGcE1IWmFIbUdJTkdoUlJSSnVBb0o1bDB2VElBOVVRdFFCTzdtQVdEckNkekxwbm5YcVJLdnJLZWtqOUJrSUJ4aitsVW9HNkl2S1k0eGd2d1ZERUpIOXpUUGlBRFFkWXVJUWEzOXU0akhuR0hBZ0ZHQldWeFlxazBwREZJWmtVOE4xT3Z6M0dJSFp0T01EQzV5SXVXWlI4djNYR0hBZ0ZXSUdwVGJCQWR5TG00THlkeE5NWTFpRU13UElOVGpuQXdvWGdsU2NOV2pzVUM0UUNOS0M2TnFoZ1NhbWZUQlZlMW5Td0JKTWxGU21KTFZzVUtoek1JUVV0VXJiRG1jM2creTN3VUlBbGxTeUpNOUN3cys1aWdUVG91eTB1d0dJTlREbkFIRExRdDY3YllYa1RNMk9iU0FYU0dBWnZlYWJKZGd1bTFNaFZXUDBaOEYyOUtablFhQTBIbUV0UWl5eHJBdDcwWXRpalprWWdGS0NyYnVEWThLM1JYdDduS1VLM2JkaEZzSVJpZDJDRUxRTHBBSE5KbWZLaWdXUVoyM3dSSTNjWlN5U2JKUU9ob09udG1LRWJvdktOSi9YT2dJMER2b3NHM092Lyt6bkF2Q1gwLzR0N1l0b2J5Wld3U214SlZ6dG8vQ3lZeGhhOG96SitycnJTWFpMVGZnUDQwWnZ1L3czNExwcDRsWTFIYnpqQW5NS0t2aStPdDI2dnlOc0xEQTRsczVaZ0tQQ2pmYkVzY3BYdE44UTk1d0NlNHRJRHZsdmJjK3dRRGpBT0hXaU5WK0V4SVhMblFPcUZoWG8zZjgzc0gzNHhvOHA0R1R2VTU2cUpLa1lhNk5KTFZEbTB5VS9NKzNEL0prOWpJV0FTTVB6QkVON0Z6N1RQSzljU05laUN2MzF3Q3RidGkyUW1aclY1MlZRSHBQSHozLzEweHB0a1dRSytpeFovMWc3R284TEJkcE0zL2xxbCsrM1hQbGZtd3FsTGRrS0JleEp1b0R3TzhnT1M1VVlLbytBczZjRDhUMThNR1JtWWRJQU5MR01uWTVQZGlJaXE1MmY4bm8vTlF2UFBrSTdHM3E4VkhXQUVLQ3Jab0pjWjhpcG5Ya3JnOTN4TUp2ZGR0TjhxRzQ3UmNJREZrS2FuOEZEUTlITWV2K2ZUdk9vWHczdmJkbHpaaHlzcUI1Z0Zpa3pwdXhzMU1WZjE2MHArejhlRU10L0ZDVSt5MFRnTkIxZ2NjZDRjSGdydy9lZFZQNy9uWStLWjcxNjBWUTFqaXRSd2dFV1N3NWhaS01DUGdQNkc0ZmQ4YkFiMVhaeGRaNE94R2c2d1dQTFVKQllLR3JEbFMyTDNmRXc2VFdQakZlL2ZZaGhEOUVZNFdIUlpaZ1pOWXg5QmI5b2I0SityRExNa1NBbDJ0R0plQkdPSjJIQ0FSWlJFMlcxRm0vblMrbFZvWmxHZlA1OVJuei9mUFE5dzA5dVJWR0IwT2hRc3VpZ3pRMzVON2w2VzY3eDZmd3ZnUVQwUWxsbmt4eHp5WE5vUHZWdzVVNjhuNm0rSkxCSXZwODZhK1dHWkJZL1g1dWw5Yi9uTnhEaEVHRmdjV2Y2Y2xsa2x3RXRueU90UEpMT0VMVFJOc0tJZjljUFdzcS85YVlJVkYvZDE2VzVoS1lMOUIyTGV6UzR1VUJzTUFBQUFBRWxGVGtTdVFtQ0MiCn0K"/>
    </extobj>
    <extobj name="334E55B0-647D-440b-865C-3EC943EB4CBC-7">
      <extobjdata type="334E55B0-647D-440b-865C-3EC943EB4CBC" data="ewoJIkltZ1NldHRpbmdKc29uIiA6ICJ7XCJkcGlcIjpcIjYwMFwiLFwiZm9ybWF0XCI6XCJQTkdcIixcInRyYW5zcGFyZW50XCI6dHJ1ZSxcImF1dG9cIjp0cnVlfSIsCgkiTGF0ZXgiIDogIlhGc0tYRzFoZEdoallXeDdVbjFmYVNBOUlGeHNaV1owV3lCY1ltVjBZU0JjYkc5bklGeG1jbUZqZTF4d2FWOWNkR2hsZEdFb2VWOTNMQ0JwSUh3Z1NWOXBMQ0I0WDJrcGZYdGNjR2xmZTNKbFpuMG9lVjkzTENCcElId2dTVjlwTENCNFgya3BmU0F0SUZ4aVpYUmhJRnhzYjJjZ1hHWnlZV043WEhCcFgxeDBhR1YwWVNoNVgyd3NJR2tnZkNCSlgya3NJSGhmYVNsOWUxeHdhVjk3Y21WbWZTaDVYMndzSUdrZ2ZDQkpYMmtzSUhoZmFTbDlJRnh5YVdkb2RGMEtYRjA9IiwKCSJMYXRleEltZ0Jhc2U2NCIgOiAiaVZCT1J3MEtHZ29BQUFBTlNVaEVVZ0FBQjMwQUFBRExCQU1BQUFDWUJwVDlBQUFBTUZCTVZFWC8vLzhBQUFBQUFBQUFBQUFBQUFBQUFBQUFBQUFBQUFBQUFBQUFBQUFBQUFBQUFBQUFBQUFBQUFBQUFBQUFBQUF2M2FCN0FBQUFEM1JTVGxNQUlsU1pxN3ZOM2U5Mk1oQm1pVVEzODhYNUFBQUFDWEJJV1hNQUFBN0VBQUFPeEFHVkt3NGJBQUFnQUVsRVFWUjRBZTE5QzR3MHlWMWZ6NzUzWjEreXBkeVJjSmxGd1haaUtacDFiRURCZ1ZsOE5rU3k1RmtjMjN5UmtXWWRmTi9aUUR6cjRIdVlNNTRGbjMwZkw4OUNNRUloWkZZaE9CR0k3T0xYZDhsRnpGcXh3WktsN0JKRWNFQm1Sc0FKSXdUemhidjdkczduYytWWDcwZDN6L1RNZHMvMmJIZEx1MTFkOWEvcTZ2clZyK3BmLzNxTTUwMzh1dS9MNnVwTy9PWDVDL01TbVBZU1dGYjgrZkw1Rlh4TGo2anJLbDUvQlYrY3Z6SXZnUmhMWUZIeGg5eUpNZG1vU2VYOGpWcFN1VnhlQWdFbGtQTTNvRkNHZWMxOGNKakVtT0ZmMmg0ellzUm9oWitKS0hodHhXS0VMaFZnNWZ3ZG82cFdmbnlNU0ZHaUpLNEROWGFqWk9NYXk4UUlYU3JBdW5MK2ZuMzZLc3NjT1VvbTAwWHlRaklKcTFSdjN6MVI3aXc2WW9RdVpXQlZFbTlPZ3VwTGowd2hmMnRKNWJsQS9sOVFJY1hvVjJnK0ZtTnEwNWRVak5DbERLeWN2MUZyNHdJNWpTbzZvbHp5VmNJN3ZzaHlCeHduZENrREsrZHZWTEpWWDR3cU9hcWNVeVhXbStUV0l3L2Z2UG5nSTdkSVB5YmF6WkM5VVhOMWplVGpoQzVsWU9YOGpWaFAxMGhpTmlDblNzenF1VDFDWXVLdjEzazI0bmRlUTdGWW9Vc1pXRGwvSTFiWVhteFVFaTljcmI5SHVKd3FzZkw3cjNrYm8vREZXKzcvK1lpNUd5cTJTQTZIeWx4WGdSaWdTeTFZT1grajFkcGk4MnZSQkNOTFZRblo1TUlPZjZubmt5RHdpM0gxdlRUQkF2a3F2V1h4aWdPNjFJS1Y4emRhbFY2SWV3QzVDb2FLTGpHQXYzTUkzWW1XczRoU3JZdUlndGRPTEFibzBndFd6dDlvOWZWTWRwYlJ4SWRMTFlDaHAxd3NnTDgwdERzOGtSRWtsc2o1Q05MWFNUUUc2TklMVnM3ZlNGVzFTSjZKSkJkZGFBTU1EZGVmYVdqMHRLSklybVpWZ1k0RHV2U0NsZk0zU3VYMzVtSmZJaldQQWE1NGRVRC8yeVBrdVVnWml5N1V1QnRkOWpwSnhnRmRlc0hLK1J1cHJoNlQ3VWh5MFlVS1RhWFFCdkMzUThqejBkT0tKRmttVzVIa3JwdFFITkNsRjZ5Y3Y1SHFheTN1MlNQUFcvOHIrZVlBL3RaSjdPcnVJam1RTDh6VVBSYm9VZ3RXenQ4b2xYa2w5dUd2K2RZQS9tTDRlOGNVaWNHOUhIdVBIa09ta2s4aWJ1aFNCbGJPM3loVmFENzIzdEI4cTc5S3JJTy91NlpJRE80aTZjZVF5dFFsRVRkMEtRTXI1MitVR3RrbSsxSEV4cFR4VjRrMThQZHd6TlJDbzFVek9RQ09HN3FVZ1pYek43UytHd0V0WldzeVBHTnorcXNFblc4OGlpMTlrVkF2N2lVb2NXY3drZlRpaGk1bFlPWDhqVkpyR25LcU5vcnd5REwrS2hILzlDOHl0Wkg0TnVPUnYzd0NFZUtHTG1WZzVmeU5VSWRXU0tKenAvNHFrY0QwcitmTnF3bm5DSjk4WFVSaWh5NWxZT1g4alZCVFo1T3QrZjRxMFlsLyt0ZnpWa2tHbDBESERsM0t3TXI1RzRHL0c4a2U5K092RWdsTS85SXRTUEdQcVNNVTN0V0t4QTVkeXNESytSdWhmdlZpbjR5MVh1cXZFakJmeFQzOWl6YzI0cmRwVzkrUnhvZllvVXNaV0RsL0k5UzZUcktXVzErVlNHTDZGNTlaalgxT09VTFpYYkZJN05DbERLeWN2eEVxV04yWlB2cDg4L0Z1aEdqaElqTTMrbS9Tb2I0cU1lcjA3MzNmZC9IOUxMbjdHaGV2MCttNnJyTWtPblgzSlNsN2pnRzZWSU9WWWY3ZTl5Nm9xZWIxd2JDNlIreVZEeDhuVHhCOW5OUXZqYjVSYUtYZWJ4amI4MzM4SFhINjk5Y0lhYkxGa1d1a3p4M0JIM0tjNkNxeTRIY200enRKNk5JTlZuYjUreW1UdXN3ZHRyNFE2dXlSVVEvWHlhdThNN1VmQ1gzbHlDdWxlczlzcmhvcnFuMzhIVzM2ZDVWOFlMTllvYnB4N1dkT3ZLZFZ6b3dzYytjRytaclBieW85SmdwZHVzSEtMSCt4SmN4M2hWUm1VTlFNT2Y1YnVoWkNIaWUxUk1JSlk4WXkzQ3UwT3pmYUJCOS9SNXYrclZCV0xrTWptS096MUwramNtYThrVHNYRGEzQkZ6aEZIaE9GTHVWZ1paYS80SWg3eWYzMGJsV2V0eVpPaTgwdHoxdFUyK3RMNmhnY04xcm84eElhQUJpRDBXSHl5OGZmemlqVHYydjlUWnBNazJ4MTlqd1BoOCtHZlFZT0lRalRNSGcrcHVYL1JLRkxPVmhaNWU4S3lQdkV3emNiZDIvaUloK2gvOSs1RlZLQmx4UlpxY0FjUFVsblExSGh6T2hJUStLNzNwVnQrQkM5SGRmSDMvb291My9QK0srcVZjaVAwa1dlWlJMZXlZTGJibGFtOFhteTBLVWNyS3p5OTBueTNHZFJlYy8yYUEydW45TC9vZGVHTVZiMXZHUDZZMlBvZFUrNGZIVmtVcXpRcUVXaVQrVHg4UmR0eTUzUTNEZ0JCWEhPWFl2MGFjTlNHOUQvTHFzVHQ1dzBwdXR4b3RDbEhheXM4cmQrMGFXMXRuWk8vMXZtS2VwaFh5VnI1enVMMGxPc2JWcWRzeDB4K0dtZUtyaXdpU21LdXZ3ZGFmcDNRYWpMWjRSdFQyaVM4TFZpTTNHZmFSbjhmVW43VGhTNnRJT1ZVZjR1aTlFbjY3eFdmR3JsTnpjZTZ1cHEyRFB0dGl0c0sxSkY2czlZbERqcVFWWEg5TmNHY2NEemdYeUR5OStScG4vUFJESXR2dU1mL2UrT1ROZTlRL0U4ZGYybTd6bDI2RDd4SzY5NThDZkN5aUh0WUdXVXZ5VSthYnZPbUx2cW1uWCtnanpVMEJPOG1DejZ1b1ozbHNWVXZTNU85cGFXYUMwejJGWFpSZmlHY2NDR3k5K1JwbiticC94dEZkNjUzbVBwK25aRzBOWXdkY1AybmJhbjJLRnJrQUZ0Y05yQnlpaC9hL3VzMnM2eWZZRnp6Z3FNTmZJVG52bWJWeDJUb2h2VWVBd05sOTV3b1I5VmVqRDNHZnFmMnErcG5ZbmUyT1h5Rjl5Mk5ZS1BQM2NpWmQzN2pHeDdhaUxPbjI0cWtaWDYyNVdiT1FiMHpiWmdtcDlpaCs1Yk1lWUliWVBURGxZMitic3U5dU12c2NIam9oaEN5bHBicFQrV1c5ZHJIU3JteHZkalNsZFljdWtORjZaL2Q3a3I2bit1clV1NjBWZ3VmM3ZPNGMvb04zZkNVbWZqTXhwSS9IdVVTNjRwbXBDOXNIU214ajhKNkJvU1RWOHBwQjZzYlBKM1R2U2V4MHd4M3RCVXBRRE9rY2Z3dnl3N05ycnVuNXFjeGRYWmhnT3MzZUhQcFpHWFh5MVRNekhNei9vSEhWeitkaHg5RHExRmFCdXhRUWZUdUlMRzRSWFh0SFlkK0pzRWRNM1E4azA5V05ua2IzR1QxL3JPSFhydkNUWnpQOUQxQ0s2MnR2VlkvSDJhUmtVUDJjVU4xOW5JMDcvcjM0dG9tTXJSS3B2TDM3b1pDR0djL24rS1crQTFlODY5WVZzMkJ1bmNyMmJhM2FnWFNmUVlQdjdTcFA4bkFCMGEwOE9RYktjZXJHenlWNkxWM0tPdWxsWHpWN2xCZVVucm1qV3ovMlZScTlMOERMTGJRMVVXUFB6Zm9ra2xsNytFMlByY3V0RlhoeVd0TlhvdDBYTlhkamExelZ0TFRha3JSdWpROWgwTktvVTBnNVZwL3E1emUyeFZkNFdBc2NRN3FRWE5vYnAyQ3BqMUlnbGxpQjVVQWZ4aGx0cnQ4TmMvL2ZzUzJ1Y1B2bERIOWx5SndqYzVQdGVJdjNGQ04yeGRXcHJCeWpSL1o3a1czQkJqU0Y3Ykc5elRPUGZieDE4MDJJTHlRY05PaHpTQmp4amlhazQ2L0IxcCtsZW0zbzR5TjlUd05VUXkrdFRkNDRST0wyWVBMb1kwZzVWcC9tNHczYmRvcWNkcndvNDdMMmVJWUlwMnF6MG1qZlk1MUdOTS83S0lUZE5hN1BCM3BPbGZXZVBLYWtRdWZRTHUxNmovalJPNk5uRW1JSnlpU3pOWW1lWnZtVTMvcmx2MGJBdmVMdkJoTUlYU04vN2RVSjNkR05PL05FV295SWJOMitFdlVoOTlURjJKRXFjcG14MmFoK20rNG9TdTV6ZjltWVdUYXJBeXpkOGFhM2VYTGY1V1JCMWYwbzJ5WlgrbXlLS3pPK0lJano3OXkrTFp0SGY0ZSt4TS8vSTNEZm5mTUR2ME1ObHJ4Tjg0b2V0WUZjQlhlS2tHSzh2OExmSjJkOWFFRHdOYVBwZXdvUmMvK1BoYlUrYm5raFQzb1Q3UUExM3NqaFp3K050eXBuKzFZTGdMVXlDRGRVQVdOY0RHRlo1a3FrTmloYTd1Ti8yWkg1OXFzTExNM3pWTzNIbVR2MmhzdVdHcHJTZHRyUFZYRkZtOStFTDN4Q2JpUTkxbjFtalY0VzlOV2NlR3BxTUVncVovVmFCeURGZ0hvbVNtd3hFcmRHbzBGUHp0cVFZcnkvd1ZVN3lMcHYycUxmWFFZOTJoZFp6eEVmYnh5QlVma1lhZC9tcFJWeDA0RFhQNFM0alpvUGdqQi9sZ0NzUllJeFlrQVQ5MDBqc2hRZFBtSFNkMEdOOTJCMzEvcXNIS01uL1ArUFN2UHNzS0tMYWtZYW1sN1ZkbFJWY09NeFpQU2JJMDVCTEY5UnQzejBVbGVDVzlyemQyeEdQQURVcTZxZTNhL0tYSFMrd2FrWjYrOVc3aktjUnBMVEZnTXVzM1BzSUhBam9HWGl2enFEMm4weFVuZE03eFptNkJwQnVzTFBPM3p0dGQ2eWMyR25LdlFsV1Q5bGh5V2tBTEhmdUFPOUdqOGQyL3hkcmRlditJZWZiWXhxS1N4VkF1cmY2akFhQlR6dXR2NUQ0MmZ4Rm9MdWY3TkxsSjNxdGloam5hNmhTOTFSMG1Rek4wc1dtTG82TTV0WDJtOWlsRzZMd0ZxWElGbDBhNndjb3dmOUhSTWNUYXVxZjE0SGZBWVd4b3BkbWRIMFJudDhPRjFFS08yOCtkTEFqRGRaMnRXcXdNbXM4UnZlV2lXZ1JpTGlEQmFtZHAzY1pMaXVqSDY4Ti8vUkRqOEMyZXBmWWRkci85TE9ybEh2ZVMvNUhicm5SUDl6MU82TEFWMjFTR2ZBV1RickF5ek44NW9mdTJ0YVdaYmd6Y1pnaWlaNVU2TWdEV2U0Vm9JQ2FORGpuTUVPZDBxVzBqS3B2U1JjUlRCRmJWQVZsYzB2cC96Qk00UHVDK2R2KzdBZjVxYWJvL3NDSzVxYjFkRjVxTEUrN1gybVAzMmpreUpFZnBRaG85eWFad1R2a3RUdWl3R2NWYS8rNFdUYnJCeWpCL1piOWJNdlFuTkxaYkRFRG9tZ2NTeVVWRGdQcUJZYWM4RE9LNzFMV0tYK2FjNHl4SEowZEpBdFM3TkNUd0VtenI3UEJRbTcrSWFad25jTFpQMTQrY0J5WkRQWXQvdzRJYTZvamJ4aUgxb0JueS9kNHZXaHNtUFAzL1lvVE84enE2cFE0cW1YU0RsV0grZHNRaTVyWlJyZUZXMTQ1RWM5NnlGalArYnZFd2lETzZMRUlCWHVEZHVDQUorSDhrNHE5L3k1dUVTOTdFcG9kbWwzdlkvRzNKTVRVTGJHelNvNTIzWlV6dno5NGlJZ21mRHZrcHVLQlBDczZ2OTA5b0NNM1FrcU0yZ05EWDVRZUFZNFNPTG8vZEY0V0oyN1NCbFdIK3l0WEFJR0ZYQWxoVzdGVjlMTnVzeTBnaGhhQS9pd2pnMmhIMVBkdWxHNGFaS1VzdWh1OUloUmJ0dTlOL3dxSkpWZTMxUG8yS3krWnZ6WnorWFFVdElYN0s1UEFQdGxKcnNJWm5PamhHb3lGVS9BV1dDWmFoa21OMjh4TmFwanAxOXhpaG83UDUyN29BcGcyczdQSVhXdzkyR0c1UWh4V0FIZkxNVSt3cTZmNlQ5bTVIR21IYTB3b2x1OWdVWFhkamkrN2taMVlvcWRyeEJmYUlocDdZR1lqQ2g0NnRGOWg0R1E2YnZ4Qy9BMDkrTFdJSUM0NXV5dWNlUXJma0ErN0lKdFdKMGFKdzNucFUzOFpGTTlTUnBuVG1nMzl5YWJkOG50cDduTkJSZExkVVNVd2RXTm5scnhycXduRWdBYXhMcXBWTm5kbm9BS2tnQ0hYSUlzQlV6TlRXSXUxSnhTcThNdmtxQzF1UVJtUE1Oam5qWnd5UkR5QlRwdi9vWmZHWDFxQTk1azMvdFE4b09mVjR1R3FGc3VNL3FFN2Nhb3IrVjV6bXpqTGtPeFhtMkNVMGZjTTBYakZDNTJoWFV3ZFdkdm1McnV5RVZWNndrRk1PVDN4aUZvNnFxYWZXUkU4dDZqcGE3RjNtN0lodXIvQit0cmpwbEhyS0FtVS9zMEk5VU5tTURwVDZpUGkwajJTWHhWOWFnN1pGZ09mZGc0YWlKOXNVK0RZUWFrNDJWVmdPQ3VSemd1TzN1WFpOTTRTR1lFdWx3eHhudXAyeUE2YnRLVWJvcUpuUHNBcE1IVml5dWswV3dpRW0rNGxrcGlaN1JYU25hbjVJZGNWTmt5WWRwK0xYeUFzMGkzU2xoV0krSGxoejBCQzk1N3pVanVsOHJweHZFaC9HTkhkK2tEVDFNZmxiYkVHYXR3NUNHRTNKSGVtRUtWcHB5c3dQMGhDZWZ4WmpaUHAyT2xzc0x6UUUwaW51VmJzWmNrS242REZXNkt6Wndha0RLN1A4RlVZazFGcDBWTElGeHVRdDV3NjZ5RDFkb1hzbW1lRjlMek0xRjZ0UEVFMnRCYUZLUzJQVmt1d21NVmd6ZTFTYWFvZStwZk9ZZklIaTcxLysvaHZxVkpvOGNQLy8zWlNoeU5PT2ROUGo4blJqQTk4U1FVL3JWZmU5RmhQNml0YTBNZG8xanFCbkNUVEpLYnRQKzc5NG9UczIxQnR2NnNCS0hYOC84VDFOOHI0dHE0cjkzVC9GTDF3OGJubGQvZ0ZJM1JHcHFNa1hxdG1lTTAvMHlhZjZIUnNteFBCZWFaTHY4Z3BmdXJoWDBoMSt3dHFMc1cyWFJXd2ZzQnYrMVFocDdzZ0hkbDlFZS9CcjlKQnBma24rZ3FuNjJwR2h5R2hYdXFIc2tiNUp5Mlh5cnp6dkZVaHFqVHg3VW55WmFlZytJMTlYMFpnREg2ZGVhWWZFOURTZDBMVzRNaVhLWU5yQXN2bjdrdGU4clVHclVQL1dJdy9mLy9PYk1lSHFUeVpjZi80a2Z0YXpTZnFuUmh4cTBSbndxNWlHNUNoT3BIb281Q3VxcHFzeDQ2SnB2c0xTREpNemlJVWZnRWZmZTFqU2FhQUR2RU9UQS9GNXFtZmIvQTQxdS83KzlwNThZUGRpblRTSVdQd01EOFhmSnJuMXhDTTNiejd5NkMzUzM1SXhGcXlzL09MRkwwdkRHQlA0aDZUUGsvb0N1V2lTOThoSXVOY2RwUi9xdmhYVEVJM0hPYVhRMWF4eW1qYXdUUDUrQTFmZUdGM1l2eDg1aWdkWlh5cWgvRjBsTCtLZFQxdDhTWWEvM3BlbzVzbXVUOS90Q2hkNnp5UG1MTW41R1BhMGJsR0lldDEzZ3p6MFJldnc1enJYdk5WaStGcVhSZVgvTnZhTUJ6aFhiL1NOTlIyU3Y3YU1mUEx0aExCWitNM3Z1dmgySnZyNTVvZTVnMGVFa25rdWsrRDNlWGMrMkE2KzdOTzBRdGMwaGllc0RLWUtMTTNmNHU5bzRrclhoZXlpTGd1dUV6K012OFhhVDU1UTBiSTUraXo4L3JjaVAwNFA2Q1FZMHlPYWlrMldWTVZxbExFQ3FodjBCbjBPQi9wUXJuQXJhNGhsUEdydkJrV1hmb1A1NjA3akZvMHhya3doNEE1RmdIK0tDbXRiaXFMeWpza3hyZEJoVkhGcUY4RlVnYVg0Vyt4STBwcjNmdGYrdHBpZXd2aDd6MTFHWDIvR010SXdmWFVpL0ZWRFJBZlVqdHRHODNJd0ZrT2g1Mlowa2RhUUdTdS94OXVEQ200d2Y5MXAzQlZsTEIrVXBqVnJ6QVZieHJ6VXdLaGpCVTRyZERBdk9PM2NWSUVsK2N2bysvRHJ3ZDBmKy9LclgvL1dkMGtTeTFtUXNUQU5qUlRDMzRLeTg5U0VIaXRTZ0dYSDRrTm93cGNNd0h0WUNzdktJczBUYkN0Ymwva0NjUGFyOGxtT2U4VXFMRzlPaFZDSjhxR1VDN29QNUM4ZmtyOUMxN0daNTRQUzhQbXhXZU9aOXhyK0RidE1qWkFZbkZNTDNSd2RHNjMvb0ZFRVV3V1c1TzlYU1A5MW05VCtLa1pOaGI4V2crRWo0OHRpYzRidzkwblZ0WlQ1YUZLOXNEa1ovbUw5Qm50bFd4T1RQYytaQnVqaXI0dHN3Umk4SzNNNEt4amZFa3h2NzhzUWVxOTB6U2ZYUFpDL3JINTVEYzNmV2NlczdLWW1ucXQwQkVDM01jaXJrS2o1YW1xaFc2STFhOTVzYmFjS0xNRmZWTDlUQUkwZVJZOEdYczc2NEQySmY1ejNFUDdXRkIzY3NWcGpRdnl0OHltV2lySk44NisyNm42Ri9CRDNQU2E2UjVzVkM2QTZZdURjT1RYTHEyaysrTndEK2R1bVE0a1ZPVUdOdUV0M2ZBa0VlRUNUMk1ZdXhuMGROS3VzN05vdlB0ZlVRc2ZtL1RiTU1wMHFzRGgvaXcwK05xSXJpcm9LMVA5TUNXeTJUQ3Jrc281Zy9pN3JXdXJPdU5ZbnhOOFdHd3l0K0xxcWltWXExalVKTmFGcUxFeVdrelBDOE1VV0lLdFNXckZOeHNwZk9BYnlsNjJubmpPR01jZDdidnlnWjI1SnI1N3FzTFpXRnJSblhLN3BoYTVIYTNodlJ4ZkVkSUhGK1hzdmVaRjlBRVp4NW1pK2lzZG9veTM5K1pGY3dmdzkxdHFlZTZiSnBQaGJZdXJISXZzRllQTkxqTXBmbHRzUk1OajRhU1V6dy9WbjdFaGlUYmxKT0d6dk0raW5ZbWpIUVA2eURyMTlvS1VycDlvZDdscWp3enFyRmVub0ppZzgycmdoMHd2ZEdiWEtteXJ6ZElIRitJdGF4eFV0OUMzbXZBYzJ5c20rWmx4Z2crTUY4N2R4cUtUYlRuODdLZjdPTXoya3F0ZEdpUnl0YVQwRWpScWZ3VUhwYktrTVk0cHBFdy9ZaU11R3AzUkRzTDZldktQZEFhNkIvRzNScWJUYXFZcFdIS3plU1RtbUQ2ZzEyUEF0T2lVcUJlTzVUeTkwUGRyZ29xMVQxM1NCeGZpTG1uaks4ZytIK1NtWTFFd0c5VUQrTGh0YVpzbHBOeWJGM3dKdGpXZDkzUzgyL2lqN2QxMXU1MjFaZWVRTGtNc2ZZT1FXcDJESU9sRTVsNjdBKzBEK0hrUHROVXRtbG10S2dRa1puaXMwSDYwOTdiTkd2eXlweTh6Z2xFRzNnWEpaZTk0b21Pa0NpL0czSTFtTGZlQUdpZWdhUEt1T0dsOTVPV2NnZjU4MGh0cGxvZERMMTB5S3YxN3JPYTlZRjdQUTh1WDAzaU5kOGRnUXV4R2dQdThJTDNyREdzdE5iN1YvVWlHdnhkNEVlcWlOdWdyOUUrVU9jZ3prN3p3NThDcVA2V2dscmJOcnp3QlhyZS9ObW1vRUh4a0VDTWJoTmNYUTBaOXJMKy9yUXBneXNDaC8wYzJLQm1qRDZXODdLa1IvWUJ5dVFQNTJkblhTRlhQQ0J0NFQ0KzhxZWJ6aEdKOVpybVpCSTM1VjJaWWZ1UWxKZU9MMkJYTDNEYzEzMEIwczc2emQzZFQreGtFYnBxZmhIc2pmWXVOdXpXeFA2cWRHekFITzIrUUJhU2RuVWhFT29SMlEycENnYVlhdVJkN2FOK0JTcDZLRWZITEt3S0w4eGFoWFVLZnQ4UFZNNm9vaEh6T3VkeEIvaTZaOWhkQlJpWEZOakwvZVN4c2YrV1hqeGNyWmtIUFQ1UVBtdDk1MDF4ZC83bDNraHhFMDh6MU5aLzlVUlpTdVNzdHhES3dTM3ZLTkQyL3BDSHJYc1BZTGRuM3MxcHVOZ0ZYRDFtWjR4K09jYXVnSzM5Wi9yVkVNVXdZVzVhODI5aDQ3ZkFWL1h6QytMVFpuRUgvWGpIVzk2TVIyckpkTmpyL1dhNDJIa214ZUZwNDdvZDRkOGxFamRKQVRTdldnWUwzL2FMQVVEejJMcUQ2N2FiV1YvdStHeFBCOGphQ2JOckFvZjBzWXVmRUxmTlZ6T1BCcXFaNDVCcFNOSklMNHUyU3NLNElkVFdhSng3cDYvczVJbzFheDhUd1dxblhJTTBOWXFUNjNaNHpybGFmcEdOei9tcEk0YStESWVvNzhVRE5OTkpGalJSUzhSdEJORzFpVXZ3VUZFOGE3ZDlRREhGVWlETk9tWnd6dUlQNzJEblRDUGRkc2R2WDg5VnJTc3ZkSjBuK1VrQTlGcGEvM2Nyc3AwbDhwWFNQd2QrWWRNdEpvOTlsRTl5NWNJK2ltRFN6S1gzM1ZyR05qNk1uaDVuU1NscnVzSzRpLzFYT1ZxcHFQVmo0cDRPK2FVdW0vQVp0Ly8wUmw3ZktPRWZnNzdzdGdWay93eWhKMEtRUEw1bTlUekkwSXJHR1lkbjVDSjZaS0VNUmZRMlBHeGdDbnowb0JmNzFPdEpuWDBZc28rU294bzlxZTBYTVhJWWFCMXJXSExtVmcyZndsdHI2TTFVUjdFZUFiWFNTQXZ6TjY4VE9HM2NaWW1LVStDbi8vK3NFZmNOZy9lZ2FEWWl3bk01YWdTNk1TTVJJYTMzQXNqZWVHWDN6T1RFR1hNckFzL3RMdGcyYlZiOXVQOFNFZXdOOVpYY1dXU2YvSWVaZk4zK0xuSHV3LzhFZTJTT0h6ajVMM2ZSRit2NHVQc0paUDJIS1hlQ29QTTBTTm03WTFoaGsza1FIeGlrRXoyZ1BrUnd6S0ZuVHBBc3ZpTDZadHpPWFBucnVLWWtSY3c4VUQrTHRJdTl5WE5jZ1QvL3F2cXNSbnBiSDR1MW9uT1ArTi9PeUo4WUtWR3ZKT2NDamNaOGgzWXNtREVSS2ZzL0NxK05LeVV2cm1MZXN4OW9maWQ4V2VwSmxndHFCTEYxZ1dmNkV2bXpVZlJ6K2NtempGNXc3Z2J4czZKSTVhdkVWWjZKL3JNUG03M2lBL2ZPTDlkdFVTcTVKbmY2UDRud2o1RDgzWDBpVlFKclhqeTNhZVVtQUo1TkFGRnN0RVBDMytZdHBWYTdHZTk2VDFGR2QyQXZoYjNzTVp5cy8rdmFlK3NXRWN5cXJlYWZLM1NuNlUraGZGbmNuY3cxWHVZMlp3OHgvZHB0TEpIUW1VUUE1ZEFvVWFNVW1Mdnh1V3Zia29OdlZIVEdrVXNRRCswbTBmMkQ2QjY0a0FvN2ZCMzgvSUxWSG9acnZpcFpodytuSHFoTWF3UjM5ZnlOUWloRWgrUzZ3RWN1Z1NLOXFoQ1Z2OFJmZGxXRUx2SVVsTm1HQTNqMnRnOWhwZDVQVWZ2T0d0OS84N2tQSFV6YmZtYjZHaDVrTEs1R3RDYmxIYXphRkd3K3MzRDkzNCtYT0NKWkJEbDJEaERrbmE0dThaTVg2S2ZKWDB0NFpFWnNIRi8vbzNZZGRtV0h3L2Y0dkdrTFZrTCtLa2lXaitMdXFqSWFFbmQva2JXbktkQ1ZvZzRjVUQ4di9KbDBBT1hmSmxIUG9HaTc5VlkvbkdTdDNhZmhhYUFFYkpvWmZmRGlXUzhmTjN4bEI1NVZsU3hqczFmNnNHdVJ0aVV3ME9heFBqZG1qZyswYTAzRG1CRXNpaG0wQWhoNzNDNG05RG53aHpYOE15NzRaRmgzOHZsTDdzS0lyQW1INytXc2RLK0JWb3hWOE1lbmRWa21kaW9BdFBvVWxqSzZTMUFVT0o1bzdFU2lDSExyR2lIWjZ3eFY4dzhZUkdlY20vdllFZWpUbUhwekRYRENYd0I4TmkrL25MNWhDbGVNVzM3RXZ4dDYyYkdBOGJIOGtXallORmUyS2RKMVRxMEU1ZnBwN2Y0eTJCSExwNHkzT2sxRXord25wTEZ6SE8xQ2tobnpzYUtaM1JoUDM4YmQ4eFVqalRwOFVKWDhYZmpybkNCTDN0UGhXQStVcll3M0FBcmpxb3lrZ3dkeVpZQWpsMENSYnVzS1JOL21MNUJvYVJCVWJmWnpZRFlxN1UzeDdnTzRhWG43OTBEbEZkeDNJNHEzd2tmekhTdFFiS1hHOUdQeXlXTmtLVE5zSlY5TnlSWUFuazBDVll1TU9TTnZtTGJneHE2SCtodmEreG1jQklvUlJYNStibkw1MURWRmZKOTM3SlgvRFRXR0dDOWRxTXJUbC9WZEZkZ1NPSDdnb0tYYjdTNUcrYlRmK3k3cGVQSzZXUXZGZkNMVkpTSk5yZHoxODJoeWdqSXlQU0tlNlN2eGpweWpsZmhLQTNaZ1AyWEg5MmltdWlqemwwRXkxdSsyVW1mOHVFMm8xK3RRbFdtT3M0ZElTYVNSN3RQYnJMeDkraVJWajBweWQyb3BLL0NESDRpNThiWXcyTlpiL3lMenFoMzVOZkEwcmdqbDNZZUNxRVRPbi9oazhTamFqcGwwTTNvSnhqQ2JMQk12bGI0U3VQNlk4Z21WcXFocWNYMXlrc1B2NmFjNGhZQiszYnR5ajUyMU9XWnBhckptR0xzZkJqUDhMcWpDRzhmNU1mL1o3OEdsQUNkcFdnSmRzSWsrNnljamYvNWRDRmxWVXkvalpZSm44QjJpWkY1b3krK01qRVNMZ0wzeFRnT1k2WGo3L1dIS0ozSE5yL0ltdkMwc3hlaXh6dlVZZjhTUk5xaWQ1bkllWS8ram41TmFBRTdDckJDelJFL05Bc1dPYk9vUXNwcW9TOGJiQU0vdUswSEc2MndyUU03OWQ4V01YbDRlT3ZOWWRJbDRRNGI1TDliOGZIWDBiWGxveFFDbG8vaWEvSnIwRWxZRmNKV3ZSL0dDTCtrVTBIR0V6ZW1RMXFEbDFJd2NYbmJZTmw4QmQ2TXg4N1VyTlFzc3VZZlB5MTVoQ2hBUFNkYWlMNVc3SDE0d1loN0hQUTdSNnlHSlc0TE9UTysvUEgwQkxJb1FzdG1na0VHUHpGN2wvUmxGSUYycGltaVQ4YlB2NWFjNGc0dHRhZHhKWDhyUWJ6MTk0L0dIOSs4eFREU3lDSExyeHNrZzh4K05zbTVJQy9FRXoyalVCanpZcVB2OVljSXF3bjdpSXF5ZCtLYW1OWWZwb3l5MlhDZnF1clRNeWZDb28xeTNsaUlTV1FReGRTTUJQeE52aUxYbmVidnhQMlhLbVFKcE1KSDMrdE9VVG83KzZ4dFpLL0xUc0kyZHhuT1d4V3lZdWJ4YWNUTy9Bbm1XSzRGcW5tMEYwbGpBWi9hOXJvM0FBeERxSm1LNGI5ditZV1VvK2VYOFZHdFVZR0pIL1J4cGpVUmpaM3FkVHlpeXZJUGE1a0Qyb3pNcFE3UlFuazBGMXBWVEQ0SzgzUHlBOW9ZdkZrVUJiajJQODdZOW1yb0w3dk9HK1UvRDMycmQ5Z0tzUFNDMTdoWTQwK096L1dpWmsvSmxzQ09YVEpsdStRMURWL29UU3JwVXYwSUNwM0NmVDZqWThjQmlYV28vMWU4Qlg2b3gydS9qeHJ2YXprbndTUy9FWEdWQ2JwRC9jSnllT0RvSnpsZmhNb2dSeTZDUlJ5K0NzMGY3RUlVVzE5WjB1d3VsYXNZdTF1L1dMVDh1SVBjZXovWGJUNDIvR1puOVg1T1ZoZlpUUUthSEo0eDkzYUQ4aFk3aldKRXNpaG0wUXBoNzVEODdjdDFqSXhVZHFmN3NwSXhWOEFiMjgvaStPWjk2VFhKZTl1LzlzMjlXZVlyM3hySUdYL2l5M0toaWgyNjNORGRlWE9KVE9VUngrM0JITG94aTI1V09KcC9tTE1lNmlTN0lDL2trVEZDbDFXV1R2M1ppT1BpVlU2SVE2WHYyVnp2Ulg2MkcwM251UXZPbUpqYXdNR3lseGxxQ3JOd1kyWVB5ZGNBamwwQ1JmdzRPUTFmMnNtTTlyZ3IxeERjUzlkeTdFS0RYZmVISHNPVG5aSXFNdmZpcm5jK3BqUDVWcEpLUDVpdEsxYm1aSmtlc1dkTDdZaTV3OEpsa0FPWFlLRk96eHB4WXZJRlpRQUFCdEVTVVJCVkY5b3JjYklFbjBnMzVvSEkxR1RxczJMNk9HV1lsdVU1ZkszWVpCU3JxV3k4cTc0aTFINmdRcnB5Q2FueGJZUkt2L2NNYmtTeUtHYlhGa0h2RW54RnlZclkyY3R0ZXlLcFJHTGJFM1QyUzdkMW1kSUJLUVYzY3ZoYjVGMDlsWGsyOFRzaklXMzRpL1lyVEtCVElySjRCSldiNmdFY3NjRVN5Q0hib0tGSGZBcXhWOXNBYmhqaEZmQlg3NEV1c3JPZ1c1c2VWNUhHNmdOeVhHY0RuOW5MdHBxVlVhaElWZGhtd2szbFRaL3JQY0dZL2g3em9YZzZqL3l5TTJiRDl6L3YzTWVtK1dXdUR1SEx2RWlIdmdDeFYvd1l0dVFMTkVPK0JRZWMweXRMbEtyYjFPYnBBM0pjWndPZjJlZldldWZpSFN3a2ptQWdubzZHbk5HKzBLMG81WkoweDh1bHRlYng4blFlSEZtUGpoZXZLR3gxajQwVk9SeUF2ZWVYaTYraXAxRDUxMHBXSXEvRlZ0dHhkUU1XeXFCSCtzOEIxaUY5N01mQjl0U3VGM080ZkIzOFcrOXhnL3hGRC9sWDN1RkFEb2Z2U1ZlK1JWSmNHeFRwbGxqVjRkbVYxdy9LejBUdjFmWWo2WWw4Sm9OMHg2ZlFQcmVvbUhydUZUNk9YUTRoZnhTSlRnODhpQ3dGSCsxdlprbjJLUnNlUHhibXVTajhnWGdpM1JlOXU3d3QvMkNkKy9GRVUzMHBZUzh4MDI4OEdya0FncnkvYTgrb1VGUXNObGhPZXQxT2ZxRkoxdHdJdmpMZjE3VVRTV0I1N21BZ1hvOHIya2JrMlR4cE9pa1VwVHRwZU0vOG1NT25YZWxZRW4rWXMvQTF5M3d5b0lOZWg5d1c2bXJsdUE0RHc1L3kvdGc1WE9mOWY3NzV3bjVONzcwc0daRFhKc3NiTFZKbm5ubGIvMGpiREprZktaK3hTOUpFWFkvWW5LSi82dlpKUmJqKzByOElLTVlVM1NUdXBmdHQzUjlSMy9Pb1lOWmw5ZkwwUXN2YW93QllFbit3Z0owYWlYSEZHaXNiOUo1TzNNWWJvbVA5dUR3dDNLT0hwUjErQmQvNUU5b25keDY0dUdiRHo1NlM1YlRjb094MU1oYWhmd2t6V2Z4cWIvL1Arc0kyL2Nua29EUGdsTmlNYjRpK1NxeFFoNkxKYjg1ZEJQZzd3Q3dKSDlMUHEyelEwbnlJVTFmTEgwNmlBVnlKT0x3dDlHRjMvb2ZQUGpBUHp1Q1kvaFYrSVYzOVIvNlRpMTMyK3lLZjlmYTRxQ0ZZbmRWalowVU1TZnU4UGNycFA4RXJPczNIM20wS1g1eDhmTHZLOHZsT1pkTEtvZk81ZTlrd1pMOExmdk10aXZmMW4rbjJSdGl0aFhkWkR5WHpWOTdDK2tZYjZoYk9hdklWUjFqcERSQ2xMWFlyUEgrbHpyOHhSZXA2d1cvOUZnK2E3NDltdU1razBOSGwwVVluWnpuVFJZc3lkL2g0RUdodHZJNVBFYTRoTTFmK3dUaDhGaGhJY3YyWGtlc0hUc05FNDNSdnhlN2plbDM3blpGL3B3cThadXZmZ01kRmhEeTBPdi82VlpjbjlCNFBvYVVzZ3RkU3NDS3p0OGxjMzNsSmFHMytXdWZJRHg2MG0zeVZTdFNmUFBVVnJMMlE3R3Axb0haQVdNL3diNHZ0MkU0L0VXU1dIZEd5QitQblhaQXhGSWMxdlBNUXBjV3NLTHp0MGVuYTJiZUcxQVRSdmV5K1d1ZklEeDZhbVZuWUY1eG5rZFBNVUtNK0RaVHlwZWRxVitSY0ZVeUtsR0ZMVkZLeG5KZmpzUE1sMW5vMGdKV2RQNVdLU3ZvTm9ZWUxwdS85Z25Db3lmZmNVYWlaOVpLME5IVGl4VGpMTDdSaEhoZlhhOUE5L2UvZE9Oa3pOTlZ6UmpzYjVtRkxpMWdSZVl2OWlkdGU5N3hmcVRLUFV6STVxOTlndkN3dVA3d3FtT0tLVStBdjhYWTltS3A3NEdDTEZ2SEFQNGk5STRTamNWeEZvTUNuVm5vMGdKV1pQNWkzZkVSdExqVFdLcU96Vjg2aDNpWnEwWDJyT2l0T0RSREswWC93eHg1d2U5NU9aK2FOdkQ3K1VzWHNleGVMbjAzOXFKVGJHNTRsT2ZNUXBjV3NDTHpkNDBlWE1PMk1VVEJkWWlNelY4Mmh6Z2t4cURnbnVxM3VGVGQyb2t4S09iNFljZnh2K05lZlR5Q243OTBPYzNoK05rTmlqbGpyRDhOQ28vaWwxbm8wZ0pXWlA0dTB4MTg4ekhaWEMzKzJqOGdHNlhXT0RJTHRtVUhYZFdtSXhIL1l5MzIyU1BQKzVzVG1VOC9mN0UrTGdaMVY2YlA3dzIweUplN01neGRTc0NLek44Vk9uM1UycnNjM2pLMnhkL0x6aUY2MkQxNEtsUEduWjMzWXp3bjRWeUpmL2hyWnRQUDN3M3cxNVNJdzkyNmRJK2VRd2NjcmhTc3lQejFhbjF2TnFaRjcvYjZ5Y3ZPSVhwZW1SaHJFVlltTWYwNzcwdzV4MEVuSXcxL2xlaFp4eHNab3Bkd3RpODl6NVpEaCtLL1VyQ2k4L2MyZVlDZHhIR0pDcU9pV3YzdlplY1EyUSt1dkZHbDNiSzFhZVVmcTZPZHJJbk1YeVU2ZW5JNHRnK1p1L1FBT0ljT1lGd3BXTkg1NjMzc2xtK045TGhWeWVMdlplY1FrWW0vUThqdjhid1VmNWVRclhHekZUMWV5MXB4SFQxZVJFbC9sY0I4NDFjalJvNHN0cTRPSllvY3hSSE1vVU9CWENsWUkvRFh3ZTR5anhaL3l6SE1pN3lja0IvN0p0akgvN0pHK245OG1aeEZqTnRJMWtUbXJ4SVkvdDZKbUxmb1l1U3lYNUZEaDhLK1VyRFN3Ti9UNkRVdVZQSlhtNmpoOU8vWk9GSUxmWTBJV0xsMHp6WDREYjRxa2NEMEwzSlF1NndXVVQ0ZC9CMlJRcWNkdWlzRkt3WDhqUVR5VUtIQ1AvNitXK1NKSC9oZlF3WGpFSmpWVTdWeEpPZEx3MWNsRXBqK3hVdlBraDNGK3o0cnhHUEtvYnRTc0s0TmYwUHFSakxlRzNHdlJYYXk2YXNTU1V6L1VzMHY5akcxOHlIcGU0d2Z1aXNGSytmdk9GV3NsOEJnMU15SHIwcHNZR1JnQ3NUalhqVG4zZUpKTXZXcHhBL2RsWUtWODNlY0d0ZUpZZW53b1BmNnFrUXZnZWxmZWJiM29JeGN2N0Q0b2J0U3NITCtqbE5GN1FON1BPL3p6Y2U3NDZTajQ3ek1Tc0ZYSlRxalRmOFcvcUR4MENsTnZQQ0g1SDFiMUJGNDRkRFJRUC9yN0JrSGRDa0NLelA4TGZ3ZmFwMDJyb3Z1K05YVW1XUCtPSG5DV0RUeVMyT2NqVzZuNEorU3FJODAvYnVDV1RTKzNhRkRiZzNZOTRDRnAwZmpGOExFWXFZTnVqU0JsUlgrRnFzR2RibnpZT3dLaU5tY0l5UHlPbmtWVExuYndnZW00a01qTUpMVFRpRmdTaEU1SG1INjkremlzOTRuNlhyMStmNFh2ZldhUHNMYnpZeTljTndOVGNsejJxQkxGVmhaNGUrOVB2cU9RZ2luSm9PaXBzOHhEaGJhVUtiY0pmdUhwRXpCVUxlZGdwKy9vMDMvenJMdEhDMmNhbERkdytMU3V0WFlXSGxvT0NjZldJRnBlVWdiZEtrQ0t5UDhwUVJ3ci9PeEsraThkZUJsc2JtRmc0WFU2WDZsTVRvMU93VS9mMGViL3Uyd24yVmFJbis3UnM5NHJ1aGpBWHdmek01RTh2bW15eU4xMEtVS3JJenc5NWord09qTkJ3a09RYjlaNzlQL04xODNmalcxaitLY28vcnBCajNlZ0YxbnRuSXRmQWZlWnUwVS9Qd2RhZnAzdGI5SjN6WkxMbzV4SGcvT1RRbnZaSzhHL1lGbDRRdE1HM1RwQXV0cUVMVFdQL3NRaTk4RHA2OStQeXIxS3Z2TmdZVkxIMEt3WWUzK1BhWW42YURYUGVINXhrQjcxQTlnS2JSVkNuNytib0NFa1JNdDhYUHU4Sk51elcwTWdSSDFQQ3h1eXptNUpFenVDdjFUQjEyNndNb0dmeGZJQjJrVm5IK1IvdCs0OUtLamtyWHVvVWJwMFZNRWF5cE5tcjRzMHVXazRPY3ZVbzl1MUs1enVtSnlpRzVQd0hDY2RNTnlVVTU0SFZuWWUwZndUeDEwNlFJckcveHQ4ZHEvd1hxbTR6c2pWSjlBMFI0eHV2QVZ0b21uSXZWbi9NeU1jWmhBWUhUWGs2ZFFsU2tnMkozLzdZeVE2S3BRNU5ILzBxOUcveHQrYnZTeCtTRnV0dEx4bkRib1VnWldKdmhiRUVjMzloaHp6dzdHcVprdmE3N3ZTTVk3TTd1dFdkWTJxRjRYM2Q2by9UdFB3ZXhpWGY3V1IwaDBTYlF0K0JrWjJsd1ZHbXBtUzJaZjMwc0o3OFBRYnhyWGRSWFFmZUpYWHZQZ1Q0UmxPR1ZnWllLLzh4Y2NqY29ldlZkMytkTkkvKzhoNzJ1b2VkU09TZEVOekI1NU1KTFNHeTc4c01hby9mc1NqUW83azBnQkR5NS9vUU5IVHJSOGdBUndvZU5sY2RheEx6cnMyaGpRTjRmRm1hei9WVURYUUhHSDZsQXBBeXNUL08ySmM5R2I1N1R5TmRqLzBhcmhDbjZzWUpuSWlCWFQ3TVBVY1hSMmpDeHN2TGs3V3RvZVMwSFNqY1YxK091Yi9sMnB2ejMwSFd4OGhsRFl2UFpjb1k4L2QySjViU1M4ajlsNjJWZ1BWd0hkdHpZSHFEc3BBeXNUL0sxdXNicXp3ZzA1YkhYRGlKVnBFUnI0bVRydXJXb2UzdDdaUmxxd0V1M3dKRXVqTDc5cTBSVGE1cklQaDcrKzZkL1NnSDVUbnFrUmtCR016VVV1ZVY3QjhYaCtCVmdrbDhEdGFxQnJ5TmJZLzBVcEF5c1QvUDB0RHNNYW00TlpKMXQrVkliNWRFZ1hsZitPRUxQNCsvUW1mR0VnN3ZMQXM5R25mMWtLTFRPZXcxL2Y5RzlsZ0RuNk8wUW15eXBMd29OT0NUdS80YkJoTFVSUmNpbHlYQTEwQTQ0d1RSbFltZUN2cUk5THJMTlpsa3dib1piaXg1OU9ZTS9kRjFGcVp2L0wvTFR4dUtvbWtrWklINklOazBvT2Z6ZUlrMmd0Z3QyNDRzVEJPNkNqbjFxNVdqSnMzbFpBMmg0bUN4M2dQaHhZQXVrQkswdjg3YkhwMzdudzVjQ2htQzJqbnNPd2ZDb0U2cW9ubGpHSU11UXFRN1FNaW5hM3A1MGMvdlpNMnpSTnJ6ZkFwaXpmMS9Ecnh1dld1aE1JVGcxL0p3c2QvNjB2V1pEK2U0ckF5aEovSzJ6NmQxRU9FUDI0aFBvc1VIMjErZ0VaN3VNdkFCZVRSamEwTXNMd080YTR3c2hHWlIzK2RseDdhR0dBVFZtOEMzMElhNjZzVjcrRTZ2ckd0ZWp2bzQzUUZEa25DeDNHR1FPL1BVVmdaWW0vdk5kc3k0V09BeUd5QTlzMkYzejh4YVNSMEszSG1QNWxyNElCYkUrLzArRnZYVFVQV21TWUMwMEthNjRHeWsxTi96dFo2UFJtbE9EU1N4RllHZUx2REdkSWIzRGJHb2lZczE3Yk4vN0ZBUFdjUnh4aitwZEZoSXA4cWwvdDhCZkQzenM2TUpwTHoyZ05rRjh5QjkwRDVLNDZhTUxRT2MyMTcrdFRCRmFHK0R2UE9kWWFnNzh0MjJCbDJaOHB1bVZsUEViVHZPdkRPNEpIMVZMWmJQN2ltSXpSRTRWcXZEZjB2ZFBDM3dsRDV6VFh2bUpNRVZnWjRtK2JHNTRyWS9DM3FxWitHWlkrL3VLOEdnRnlhWmpwMGxjWnVJZTlTdG5tTHl6ZlEreWhBWW0ybFVvUUVDaTkwai8veTNNNlllZzZROVNkRklHVklmNTJPSEZyWS9DM1lmZC8xdm9yV3NPSU11enFubGh5Sk5JZHcyWnp0R3J6RjlNK285dk1rWkh1MEZkdkRKaEhIaHA1Z2dJVGhxNCtXSFZKRTFnWjRtK1RyelZxakdHL2N2cXlqa1Uyai80QXNWeTdYQ0ZqTkErZWh4VWFCd1lmYlA1dWdMOUdZRFFuTW5JeVZMSTlZQjNYME1nVEZKZ3dkQTdjN29lbUNhenM4SGRWMkpESDZNdXcvbmpMQkxHczZNcDlvZUMrSU1JYjQvVm9KYnZLMlB3OWRxZC96YnlFdWEwbEJtRkNKZHV1SGlaMjFmNFRoZzV3ZHdkOWNwckF5ZzUvRjBTbmFZSlQvTU9MYndkUy8rTkcvOTI2c3lwODdOR0xmMm5oQjM1dW1oN3V0bGtZblE5NE9HWmRuK2V1OVJ0M3owV2NWOUw3ZW1OSFBBYmRXdndOZnk1eVlmTVhnU0pSRm5YOXhrY09nOUt3L0pBUnVWM3FjeUxnNlZ2dnRrVHdZRzFrZGdQVDh6eGg2REM5Ty9EYjB3Uldkdmg3ekkwUzF0cTQyM2Ryc0F3dGs3dmZyUmNrcmpiSVE5OXRFSWFPUHRuMTB3cFVkMzRCdHQ0ZEhxZ1djaFJyZCt2OUkrYlpZNTMzNEs1TzlKWU5Ic05adjFHenBuOXB5aGRXYzhKZmJmOUhSb1JLWHhTVjhkUGtKbm12TFFTN3VUbnFkZ0xUOHpoWjZEQ1lHYnlySTAxZ1pZZS9WVzZEQW45M1ZNMnNIYzZBcWJXZm9VdURqN2p2VExQL2V4NU9UNWFkSnp1QXh1R3ZmZjRWMjMwa2VrUTE2M3I3dVpNRnNhYWp6aFk3VmdZMTZoaEEweDUyUlZ1eFRZTGk3WGRVbHIzYno2S0M3ZW5uWUJjeUlsVDZaVjRaaStqLzYyNjluSUx6citqblRSWTY3TXA2TWJoUXVXK3F3TW9NZjJXL2l3V09leEtkZFp3c1E4aG43cDdRS3JMTmZJczE4a2JxcU1vQnJlYzk5VlNKUFBQVVUwL0pXUFN3V0pzSU1EQ2Q4bEQweEx2TVZkdkdicCt2VVNkZWZJcGJkWkE5U2JCdFRaNTBZK25QenZRdjl2Zk95cjZWcHU5ZXY5MmxQc2pJUGc5WnBDMERHaWpVeVlvOWpLY2VkN2hRcXY5UEdEcU1LZ1pxSmFrQzYyb1FIRkpDU2RRbURHcU9hTHFvREtyT3ptSEpjWk0wd1RpTWNQRWYxNzJpN1QxbTNHTmVubmZzOEdXZXlJNlNDNEMvVzl6VkZqTzFxemp4WTQ2UFFLSEpiaUlRUnFndWwvRzhQM3VMY25JdnNlcGpTZFliaTcvMjlDOU5lZDdvSU5hLzVVMHlXWFpmSS8wak9QQTYva0Zlait2OVovdWVWOU5hQlk5VGt5VG5qeW45UDFub1BLOGpWUmRXSHVrR0t6UDhsVXQ5d1YvSkVxKzlSL3RmZXJnT3BnVE9LVnFGcHVpSDJ5Wi96OHk5QlpBQ28wNm90THhBdnk1M3QwUXJzWWlXWVlGUHpxQzVwbUV3YWg1eEdRLzEwVkhRU3J5UDdoMElDWXUvOXZRdlRYbEoyYVpvWmJOSmllYzlwRkpSeHdIVUQxbWlqVTNhVm0yTEY0aWJ6OE1PVHNuVFpLSHp2THJacXFVY3JNenc5MHhPZFdyRHJOYzVwTjB4Q0VGM3hxSitVMmFJbzdMS2l1VHdkUXNKR3UwUmxaWVgyTC9GM0Rpc21GdUx6bmJwaVJwTWM1V0w0VHVLOHowaTVXVUM4RG1CdTM0cVBDeitia0JjQ25vZVRibkVOWFBxaVdiQlVnNHdQR0Q2QlRKeXlDTFIvaHJYS2paUUlleVVQY2gvK1BndDZVN3hmYkxRMFNaOVc1ZEd5c0Z5cTZiT2VKS3VLOUNmRzdLYU43VHlpejRKOVorQ1Zhai9JUHZlQ3ZrcS8rN2FBYit6L3o0MTB5RUMybWhPRmpRRDdEUktyN0VGcHZGZVc5QVlWaEdaWWhVYzI1TVA3RjVtZVpwUldybkZYOVFnWTdoTlUrNW9mUUJUVjJZbzNhVk1lNDlsL1A0Z3I0U2xyN00zTE1JYWpXeHVXcTlGTzJSN1dLR3BlWmdzZEhRMXpwYis5cFNEbFJYK2dxZkNJbFZUbldjUlhSUHE5SWtHQzFLNzdJbi9CSmdNYUpJZDZlVDNtdTBCeEhtMGpwaXBMVkltaWxWNFpkRWtMQ2dTTnNBeDJ1bnI2NWpSbm5LTVh4Wi9VWVBrVkM2Rzd6Umw0M2dYMktrc0VrSmJwMjFKNld2U1p0czRaMG0yRDZoeXdSc1gvZzc4WDlWTm1mSkxuMk95MExtam93WUtOTVZnWllXLzZCbjNlTlhzeUo3SkszeUFEbEtGd3N3Q3BTSTgwK0JHV3g0RGFpWW9ZVjRkY21BK2VqWGVPRkJMRSt1L0MrOVhkbWVsZkxPZlNXS3hhaEF6MDZkblJWTExjNFUzQW5DWi9QMXZrTmE4b3ltalFtK3hoUEFQMzJYbERsbWd3cldkRXM4U1pwdllkUSsrb0NkVkVPNUZMV3pTNEMxOTBuaWZMSFMwU00wcVVVUDVwaGlzclBDM3BGUmVxS1A3dXByYVU3bHRPdElzL3NjL0lIZTdXb1R5eFh4RVNNOXBrdTlsUkNoV255RGF1QzJOWEEzUmNNeC9UU1o1aGlxaGUxVHF1MFpKdDNaeElpVWtmOWQvNVRWdmd6QlU1TGQ4eDgvSlFOQk9xZUpNWHphSGF3VnlBYWJPWGNER1JybTVUbzNyOHFycXpIR3ZKVDJPbGpJcHZKY21ESjFkSlZJT1ZsYjRDeGhFMWR5UXlpNTd0cWVHV3BRcnVCN2ZNdXV4WktMMjIzQjZzcFVtK1M2djhLVUwvRlN0NGdzN2M0ZDF3K2NzNHBMU3d0Q2g5SjJPcjBFMlYycVBxUmRJL3JaWmJ2Zy9IY1BhZFZERHo1VHRxSWllMTdxNzVjMDBrRlFIRTltZnFCbUdicWdScGlEaUhNc3hoUkUvZmM1SlEyZFhpWlNEbFJYKzlwUVNoQkZpVjFmU2xsV0ZhK1R1NisvL2puLy9WenFjdXVaOHcwU2Y0dmtwUXREM0hwWU1YVllZaVRIOTIyWEowUkdvdUg3eDRwZlZZSmg3ZllaY2tHZFBaTGpTbjU4ay9WdVBQSHp6d1VkdU5ZbitSWTh6d20xU1RIeTUvdjcybm9xSTMzRm9JaWMwcWRVbWVkVFNJMkRhNmhxQ2NMYUVhbUQ3cHUxcDB0RFpWY0pMTjFoWjRlL2FFNGVpWGhacjd6RnFxRzFhYmtqenN5RmgvamEzOUY3M01mcStHK1NoTDhMa3JDZVdXbHhiaFlHTXh6cmJsckhwM2VHdjkvbm00MTBkTHZ0ZjdXTzY2czdvZTJQUERKMzU3dWFQSEZHUDFSdjlmOEVjOUFIWGdpL1ROWExLUXRMOWI5TFExWnppVFRWWVdlRnZXQlZWeGl3bVFOd1JJdk1OV0EvYmRMc3lucjQraDRPYW4zZXBwMW9NWCt0eUdmYS9xQzFTaHE5eUR1UXZwbkhQbFNSMXRObUxMSytnQjk4T0NpalVKMEdDVStLWEZIUysyWVkwZzVWeC90cHpmYWpRK3dHVjF4NFFNWUdPTzVUazBZeUZWWEt4aExLR3lQRTNrMXl4N1ZmdVN3ZnkxemVOZTd6dHhnOThObWFOZWZpeVkwVUxqSlZhejZTZ1E3cW45a2VuR2F5TTh4ZGpRck1MTXN4UEJvVHU4a2tFdFFNN2FveDF4ZklQOW51Q216UU5TZjRaYlgrQzc0dzlKVUVGeldzZ2YzM1R1T1ZETTI2bzI1ZzE1aktMT3JlaGtkSWJrQlIwU0pjQnA3ODh6V0Jsbkw5ejFsd2ZWczd0YU5pVUs2Q001a3dEZFBIWGhTaHNsYnN5bGh6M1N2TFBLV1pUaVZuREFpVmpHUGVCL08zUmQ4KzhWNHRYdXRvZDd1S3p4cTh3Nm1acEtzeFhZVitVRkhUTVdybk9sK1B4ZDZjWnJJQzZHVlpnTWZwZndmcko0Tnd2MlNzWXhKalZrUTA0enF4Z0xscXNrQi9pTVk0Tjg5V3NhQmxhb3FkdTc1dXBMdDB4bjN6dWdmeGxoMkhTYlF6eWFrckh3RHUzb21QSnFMb3F3WU40Rlo1dVIxTFFzWFRuemRZMnpXQmxuTC9HVGdCYVd6dDYvUHVwcnFxK1FiMXlSUnVhc1p4Q2pHYXJ4a0twV2VIdUNHdG01MVNsQjhmeG52bmtjdy9pTHdicDIwaEFOd2NycmkzYmx4enphTk5jcmhoTGk0cEdib09qcE5vM0tlaFl1aHRtKzVwbXNETE9YNm5kaXBvcURtcWhUL1Z6V1h0aGlUcVViblZ2YTAyNUxIY1F3UExCOTlwU0tSekt3NFFybkw5czNiS0s3VlZPdFR2QU5ZaS9HR1FmNFRnQW5jQ3NXdGdWa0pMMll1dXc1d3padGFrZS9zcnRJZklEWTRPdVI0dWx0eVBUeFQzTllHV2N2ODdCN0F0cVhlUm5kRWZGQ1dQZ1NaMUc1YS9LOWNseTlUUVRuZUg2TTNZVXNxYmNKQTRXWlExUmVRZnhGeHYwa1FEKzVQV2syVmRJVC8rZEtRTHRBeDNRRGh6czYvQ1V1NUtDN295OEFNcDI5ZGVuR3F5TTg5ZVo2MXVSbXZCNlU5dUhwQ1ZLSTBwZERXVlByc3NkdUMwWm0wazJtUmtUcTcyWXFZcHUyOVhYN0l2YUhlUWF4Ri9Xc2V2RjFLaHI1MEZKK1B6WVlxdmFxZmJ2V0taMzdUOGxycVNnNjlFRzEyZ2V2VlNEbFczK1lpeHBWR2hVM0E3cDB1cGJxRDUzUXUvc21qZHRWZElUV3hpNnd0MFFDd21nUHUrb1lMbzRrVDZWUDhCR21ldDluUjU4UzFyUE5tSm81eUQrcnRBRVczdEt1R0FucmZ4ZHh6RTBmbkdXSFFzcVRNWG1CZmNyMUhOaTBHMmcvMTE3WHIwbjVXQmxtNzlRalRjTnBLaGFUQWVJMzFqcmIybHY4N1FhN1RzcjdGTDBaTHIzTTIrK0NVbEpZSTMwcHJmYVA2bVExNkpkK0NubFR4M3FvQTNMVno4TTRxOVg2M3V6ZXF1U3QyQU1hWFVLZnRjOE1seDVUUHRIT01SU0M2ZlBsUmgwcStSNXI3eHZmSENxd2NvMmYxZnQ2VitBOWhmWXdWQW4yTU9qcjVJNTE2dTlHM0lKVmZtQWVhNDNuV1dOWHlCMzM5QjhCOTNoOTg3YVhhdVptQjI4ZXRMZS82dmZLRnkzeVFOeXdvcjZWSFo5RW9FZXhjYmRHajFwVTE1bkVmdHRLWit5ZTNMUXRjaGIrd1pjNlFZcjIvejEvdm4zdXRYeXp4L3RQL3hQakdwT2Z4ejBCVmVJUHBma0ROSUMxN1U3NUtPTzJPZmVSWDRZWGpQZjAzemZsaFYwTmtSOVZ2dVByRmpxNFdPMzNxemN0SWZYRHdOZHl6Yyt2S1VGaXVZbUp1MDlQYTdFb0N0OFd4OGFrN3JTRFZiRythdFFHdURva0wyZzBCa2lsTkZpNC9sTmI2VkRub2xLcEhYSi9LQmttZDlBL2RtTzFjTnN4empYZk1DazJEanBwRHBPRE5DbEhLeWN2ME1yWUMya3ByZmt1b2xQa3Y2amhId29LbjI5bVhjTWUrY0kvSDM1NXJERWdzTXJVdjBQRHI0ZXZqRkFsM0t3Y3Y0T3JhbDhJc2d2dHFiTXpkK0F6YjkvNGhjWTMyY0Uvbzc1a21WWW82Ly9OUkhvcmhTc3ErSXZQeE1HLzgvVFhJdFc2dS9BQ2RGaDFxYk9rRm5jOGI4cytTcFJWdFBYNCtjeTFURW5COTFWZ0xXbytDT1cxMDhXaTU1K2ZhcjVXd0ozWjBJTlBjdk81SEY4WmRoT2VtbkZpbm5tWFh6NVRsRktrNFB1S3NESytSdXBxbld3ZEdOTzcybHc0NVRIdEIyNTZmaWU5Vm52dnFCNFBOcm1Bb1Y0a2t4WktwT0Q3aXJBeXZrYnFiclZNSmZmVmd1dGZGRUtyL0o1eGVNeDg3cDQwZ2xONVZOaldyMUNFMHhkd09TZ3V3cXdycGkvOTMxWlhkM1VJVzlrcUFNVFZTV3hVYTd4b3R3WmR3bGNiK2lXRlgrK25Pb0JhTnlvanBqZU1SMys3b3dZS1JkUFF3bmswS1VCaFN2T3d5cDV2SjUzdjFjTXduaXZ6NkVicjl5dVY2eVhOajU4ZEwyK0tETmZreG5vL2o5T0s2d2NVRXYzOVFBQUFBQkpSVTVFcmtKZ2dnPT0iCn0K"/>
    </extobj>
    <extobj name="334E55B0-647D-440b-865C-3EC943EB4CBC-8">
      <extobjdata type="334E55B0-647D-440b-865C-3EC943EB4CBC" data="ewoJIkltZ1NldHRpbmdKc29uIiA6ICJ7XCJkcGlcIjpcIjYwMFwiLFwiZm9ybWF0XCI6XCJQTkdcIixcInRyYW5zcGFyZW50XCI6dHJ1ZSxcImF1dG9cIjp0cnVlfSIsCgkiTGF0ZXgiIDogIlhGc0tYR0poY250U2ZWOXBJRDBnVWw5cElDOGdYR0poY250U2ZRcGNYUT09IiwKCSJMYXRleEltZ0Jhc2U2NCIgOiAiaVZCT1J3MEtHZ29BQUFBTlNVaEVVZ0FBQVlvQUFBQmJCQU1BQUFDZlJkOGRBQUFBTUZCTVZFWC8vLzhBQUFBQUFBQUFBQUFBQUFBQUFBQUFBQUFBQUFBQUFBQUFBQUFBQUFBQUFBQUFBQUFBQUFBQUFBQUFBQUF2M2FCN0FBQUFEM1JTVGxNQVJLc2ltV2J2M2MweWlidFVFSFp6dmJySUFBQUFDWEJJV1hNQUFBN0VBQUFPeEFHVkt3NGJBQUFKbDBsRVFWUjRBZTFhVDJpY3h4VWZhUzNMYTJrbGhmVFdnMVNUdUlkUWRzR2xvWkJrUlZDUzR3cVNIQktTckJxb0d3aGhEWWEyaDZZcmFBOGhKVm1kU2lBaDBpRzNRRmNudHlGT2RpR1lrSk5FRW5CRE1DdEtXd3FGU0hGYlNhMFRUOS83dnAyWjkrYWJuZmwydjEzL0VSNnd2emN6Yjk3N2ZkKzhlZk9iV1FtaHk3eGtaVUYzM0ZwQ0FHYWcrMVo1bHdETUh5Nnhzbnlyd0xadzNDWXdMZFIzcW5lK3dKMHZjRlMvd0o5L2NoVGVySGw0Rk42aTl1OGo4QlpqOHVzajhCYkg1RXI2dHpoTm1lRCtMeDlaU3o4MHRlWjRqVHI1MlcrZlNqTnlWbTRRdFFCTWFqK1N2MGZHRGttY3RaMWNuUXRiM3BJbG9tUmJrQnptMHcvL0NUWDJUeTB0UFh6ZkgxSDhGUms4SEhIaW5mc2FhUG41ZTVhV1RyMWZCK21nSGJUY09xQXFZWmpId094TDhaRDhQMEQrRFIwK0xMa0NYMm83TnZZMnZOSWgvZEF1SHdWNTNXb093SndCNUJ0cXlCdFFTVEhmU2ozMWMxZksveW5sUEx4R0tBSE55RytWZXZjWmdEa093TmYwa0tLVTMraks4QVF3KzE5dERUMjJkYzBwbkpDYlZuc0E1bkdZYkRQaUJIZ0lUYmZSVGkzVkpNMmNNQm4vOGc4dEoxNHpBTE1zNVZWak1nOXZzV3FxUTVKeVlIWEIyRnFIbFdGcUxxa3A3ZFlBektxVS95RkQ2dUdnSmRvcHhRa3A1YkxSbllUcW5LazZwQ1QvQ01Ca0lTc0VWSzg1ekdacjRrRXRzR3JIUFhQZzRCOEJtRFVwOTRpSkpuZ2cxZUdJRU5UVTZFbW9VcDhKSitOMEZjVzlmcGdZc3ZTNzdFSjlPMkUyWTBPWlR6Qm1UVHVUTWcrY2YyQlhBQ2FHN0E0eFVZSDZHcWtQUmF4S3RvdmhEbVlTcjhNRDV4K29FSUJwaGF4b2dZZVN3M0NtcGlKSFBRVSt2S20ybFVoaEFaaVlMeWhDaUQ5V3AzMER5M1crRG5DWjdIbU1GVmpXakJRRE1EczhaREgrR0JIek9FdmRWUUNqbTBTN0RQVnpwRzZMU2Y0aE9uNllXenhrTWY0MDQ3R3REMXFmQnFNN1pIQVY2aHVrYm91VDdKMmozZ0RNQ3QvbGtJRjQwNGZ0TVUwZFYvTWNVV3hBZlp2VWJYRTl3VDlFQUdhZGgrZzZPRml3cldhdFcwR05MSWVRbnFUMUppRjIzVjQvVEF6WlZXS25hQTRDcERXajJPRzhDZk5OOTBUak5wemtId0dZR0xJYnhoWXVibThtTjZwOVNGdDhyWlhCeVpwbitGZ1NRZ0NtRmJLWXlaYzlEZ2Jyc29LNnhmbG53dVo0TW9FRllGb2gyeHpKSWFuTzFoNnlxSFlDT21sSThnOFJnTmxoSVFzTzlta3lJYVl6aUZaUXc1ZnkzOEZXaytRaEFKT0hiRkhLSDJTQTIyTW9EMnBZMjFkOWFWYUlKUDhRQVpnVnVsMzhmUlFYT1VLd29KNnBoUzV5SFB5RGJ4ZEptQkN5YXBQTFErOVBlM3hPMHZ6RlhiM0szVVNMaWhqVTZ1dS9YWlA3Z2ZUaDRCL0NEeE5EOWh4NnpMMzFSRTNLaTlTNVd5NkFXcSt5NHg3U1VkVHN4NWNlQlRyVWRtdnAxc25rdGh1QWlTR3J5L1BQYWt1OWhUR3RuaFEyM2NNZ3FIWFp2MWZOaWxzWFd0Y1pXNG5VQWpBeFpIK0JwUTdDZXowTjA0N1RHcEV0SE14UlBTUEQyanVJbk1DQWEydW12WWRVU2ZLUEFFeVRoOGZBMXdjOTdHWnNydXZ0NGp2d0dzRzVTUElQc2wwNFlYYk1kbEVvSnZhS044SXVVN3dnM1M0K1Rld1YrWWIxN1J6OEEwOFg2dlRuZ01ueU1DUnlmcmtKcEdvaEJjcVFDdHN1aXZhK1hiYnByWU4vK0dFS25vZGg1a3NVRWtUakpxMFBLR05RejZteEVNTDh4RjJ4cjc4NjdFQVZqNE5vTi9mVE5rd2hvR1ZQT1JCVlR0SUZVTU5sM1RtNFlOWWUySUN6cElxTjJHTExQbU5YOWQ1aVhIcGhDaHF5UXBTdDd6UW1oL0k3WjRjQ1IrcGZNdkNFbUplTHRDcEVJM2sxNlljcE1QbHZhQ096L0JnZ3hBUE1uOWJyVTVoblpwbEhzSlQ3aUp2TDJYTUQzUUdZU0pMbnRKWGpnWU9rVnV4UGFOS2dGclZBeXBnaElhNzhCR0RpWFlGU0ZUU2ZtY2JzVW9PdVBSNGNEdU1PL2lFQ01DR0d5RnBiWnpXSGg4R2E0RXV0NnBIQjMwY2MvRU1FWU02emtLMk9KS0o0VU9OOTE0SitKNGZnNEIrUUFlZ2RXUUptazRWc1VRNG5LWEZzUEtqeC9tT1JLL0JhelhHbkY0RFpvQ0dMQzg5aGdqc1JJdC9yZUhHWCszekJneG95Q01tS3RtMGhwcFAzSDVCOC9UREI1S3EyaEttYy9qYW1PNWpROS9saWxxMjJNamp4YmFVdS9pSDhNSk1oYS9aNThkMnpyelA0M1FxTzZWVTJYUVBtMlF4WFlheko3V01YWHRqaFkxejh3d3RUQ0I2eXlIY014L2xTdmlMUGN3OXhyZC96UlpPdHZRbzRLU216aGRaaDQwRFhvbFlYLy9EQmhFRThaSkh2ZktzZDFCZEVnMlJoMWQ3L2t3ZDFIWnhzS3lPWHJ3S0VWVldMbmc3KzRZT0pZM2pJUXMzc20xT3d6aXYreXkvbXZYY0ZySzZhWHFpWmZiYTFBZmNqN0RTUTQ5VjRuQWNtS3N5emtDMkRnNVZvM09OQ1ZNL0J2WkEzbTBTYTRmOTRVR01HaVEra0V5VXhBVC8zVFBHMGVOSjhSMlBhQXhPVm1peGtRVG0rRDVtQWVhaER1TmI4bWQyNDhVazhxUEdkNHArcXFodGlFbGJoY2I1RnVmaUhEeVo2YnBBUUVuaWdpdWYreERkaTRscjA0K3l5RDErNlByNzI4TndYcjdaR1cxUTM4VFRBa3J1TGYzaGdJZ1NMbVpYQkE5aUZxNVE5TVFuUkNsOFJKaVJyNlNqWWtTR01LUGhBc0hmQzZxaTNNUnhNV29SbUYvL3d3RVJMeUdrV1VZZ0xMS0w0TFZvN29yT0NreDM1VTkwRFBxdWMxcWkzbUxvdUNyaEFhdnhRN09JZkhwaUk2VWRnY2dHRnVPQnZGNnNnVG9QMSszZHc3YlAwRVN2MSszK3V4aWxtcXpzMVd5c2k5K3ZvL05NbUpxZjV6TVE5SHBqNVMxODlCcWpsNFIrZS9LUnJCa256Q3NqbEx2aWlLMTkwZGRNOTNucnVyM1YwOHVyZm5sbnJqbGlQYzFTdW04U0JIRkpUVTlGbkpDMEJtTHRvdlZ0VTlEZWpYOFB5dGNYSURJVGpBckUzZ0loLzdxR0tpbjVNV2ZCR3YrK2U2RHY4SGlmQlB3SXdBYkVxK2tJUlBCeVVDcFd1QXdqSHVRR2dreUdJV0pVVjFRNk96NHZQMVhxc2toc2EwRWp3andETTNKa3IyMmk0Y09XTW1nb2gzb1RwcmluS2VZTCtJWjdDME4venpJTlhvZ0ZYUGp1akIrWmJVcDdWNmJVUnhiRHVUUENQTUV3OTFnZ1BmYi8yNGs2M1d1YTdxbEhLS09YKzh2UDlEN3MySVBGdUVITk8va0g2bFVoaHFyWWVUeXVUOTlESzFteHRTVTcra2MyRGxjbXpHZXN4MnRxU2pxdmwwa085LzJaZ1BHMGhQamFMcG44VDRSSFJsalI5WGluT2UzL01WMXI5UE1lanhZMmtjSVNsaUlzYlNXRmNLa1AvbTZZT2tzMzgwTTBxd05FVHRxUkZvRzNuVk9Qdzg4a1dYa2FNTThLcG5BM3RDUXgzRGY3MmRibHIwTWsvc2pscjRtUjM0TjhJeTBtTTJvZ1VSazRTL0NPNzYxMmtOQzMxbWJMYmMxbVl3YlBHbEo3dmp0cHdYYnFEdGEwRFpaNFp5dlZCYi85NTVQNjdxMHBoMTl3cnFLYXN6eW1JcU1yTFdhMEV4cmYyeGJHRGJhWFU4UDRCbTlMcTYxbW9IN1lPdFlPK2hxWlh2aXgvSjE5VDZtbjVoOUpQOVp5NThHSTdsV0lXcFgrZXZhaUhuOFI4Y3R1WDRmT1BtL0ZKaHM4L2JzWmJGRWRMRkc3UUs4bnJOOGpSS04yTXVlNC9SdWx3SkxhbitjM1VTSHpjQUtQdmx2cDE4bjg3dXJINUlZU1RwQUFBQUFCSlJVNUVya0pnZ2c9PSIKfQo="/>
    </extobj>
    <extobj name="334E55B0-647D-440b-865C-3EC943EB4CBC-9">
      <extobjdata type="334E55B0-647D-440b-865C-3EC943EB4CBC" data="ewoJIkltZ1NldHRpbmdKc29uIiA6ICJ7XCJkcGlcIjpcIjYwMFwiLFwiZm9ybWF0XCI6XCJQTkdcIixcInRyYW5zcGFyZW50XCI6dHJ1ZSxcImF1dG9cIjp0cnVlfSIsCgkiTGF0ZXgiIDogIlhGc0tUVjlwSUQwZ0NseGlaV2RwYm50allYTmxjMzBnQ2pFc0lDWWdLRnhpWVhKN1VuMWZhU0F0SUZ4aVlYSjdVbjBwWGpJZ1hHeGxjU0JjZEdGMUlGeGNDakFzSUNZZ0tGeGlZWEo3VW4xZmFTQXRJRnhpWVhKN1VuMHBYaklnUGlCY2RHRjFDbHhsYm1SN1kyRnpaWE45Q2x4ZCIsCgkiTGF0ZXhJbWdCYXNlNjQiIDogImlWQk9SdzBLR2dvQUFBQU5TVWhFVWdBQUE2NEFBQUQ1QkFNQUFBRFZTM1dUQUFBQU1GQk1WRVgvLy84QUFBQUFBQUFBQUFBQUFBQUFBQUFBQUFBQUFBQUFBQUFBQUFBQUFBQUFBQUFBQUFBQUFBQUFBQUFBQUFBdjNhQjdBQUFBRDNSU1RsTUFtZS9kRUNMTlZIYUpxN3RtUkRJeGExUVBBQUFBQ1hCSVdYTUFBQTdFQUFBT3hBR1ZLdzRiQUFBZ0FFbEVRVlI0QWUwOWJZd2pTWFU5dS9iT3QyY1hkRDl5UlBKb0R5NDVTT1FWeHgxSU9kTG03b2c0RXNsemtNc1hFSnNUV1VJUThnUUVVU1FVVDRBZ2xDQjVDRWpoUnlKUEF1VEhYUktQQ0FsZklqWWZVUklKNGJsSUVDa29zWFdKRGdTS3ZIaGdPWGJ2Nkx6WDNWWDFxcnZhWGQxZGJYdnUzRnF0NitQVmU2L2U2NnIzNmxWVmoyVXR3dk5lNTNBUjJGanlZRllDYjNlY2hsbU1TMndMSUlIWE9VdTlMb0FhVExPd0JtcDErcWF4THZITldRS0ZIcWoxWitmTXhKSzhjUW44TzZqMWU4YXhMaEhPV1FKYm9OYkp5WnlaV0pJM0xvRU82UFV1NDFpWENPY3NnWFZRNjgwNTg3QWtiMTRDT0Z5UHphTmRZcHl2Qk5DNkxvZnJmSFdRQi9VeDZMV1JCK0lsem5sS29GQUJaN2c2VHc2V3RQT1F3Q1lNMTZmelFMekVPVmNKdEVHdnk1MmN1YW9nRCtJRlVPc2tEOFJMbkhPVndNcHlHcDZyL1BNaVhnZTlOdkpDdnNRN053bjBRSzl6Q0EwUGdTeDVqa3ozZjBpUVE5STRmdFA4bXNaWGhFNmZta2FxZ1M5dnVldmpmK3hoNSs2LzBPRDRiSUZnYlBqSk9iRDg0Q1hwNlp0bVFSdi9sMEFBam5OSDFUUURjOFozRGpyMWd6bnpNRS95cjNWZTl2VTNmTmh4bnBvbkV6blFIb0plcitTQTk0eWdMRGsvajV6Q0d2N29qSENzeVdZWjlQb3Nqa3E4NW1ZVkJWVnluQnVhQWpzallEYm9kWFJHZU0yQnpXYkRRenA4aHAzYXcyaVRrNE84emdqS1ZhZnFjYnJoT044L0l6eHJzYmtOYXAzSk1tZjE1VnI4NUF4VS9CbVp3Q1k3ckFmTHZYbXNDbVJ1RE9abXRxZGVmb0ZCcnRPanNvK2x0alhuRGovZm5NM3JMVkhQTVlQTFYvYk81a2pHMmxnUUkzN2Y5U3J0Smh3cE9QRHlIWWROeWJUK3pLWXg2aitMQ2FqMzlHS0lxRmg1Q1dWa3lHUGpBOGZab3pWblBBMyt3aXowZW1GaDdvaU1UNnRFWlhWK1lLODFseWc1WWNWc2NrWjY3ZjZJc3IxUmdiZUpQN2U5OFd1MDBrVDZyemh5U0V6dS9zbVJRTG9xYlY2ZGQ1eDlydzdHSzRFUzhHYzBoWHJOUDRTMkxoOWozYUZpeC9TTkU3UGlDK0ozL2xiZzc5QUFSTEYzajEvVGZ1Yk53OUY2ZmR5UUV6dVVmWkt0RHozYVJORy84Qzh2WFhyazh6YWtUdjFSSThTZktmVnZ0LzRqNHA4OGN1blNyWS8rUFNaZnl2R2RaNTRTTDNFVHZXZldvWkdwNDNYYithSGMrWlM1UWlYODZwUkI3RlVQMzdkQnlkZjNVdUtPYW9ZTzRmTzl5dEw3SWYxYkRMRG8vSmdsNmU5c2xnV1VZcTdwYVhvdGxBM3A5WUxUQ0hVQzVqMXVjMHVnV05QK01sN29QV1JVbjRETUNjdTBWWEVZQUUrd3ExWDhLRU8ycUw5VDlGcDRqMk5JcndQRkVxTHJrSEdEWE95YkZSR2lISEdVUUkxUFBlZUV2bm05QmR1VkYwVXVKclhkTTgxdERNSGsxZEY2ZlgwUEpNT0ZrUnl6YUZGUVJUNHFqck1yUUpxSmhvdG9GNTBDUlpGVGxoZWdMM3MrOEJaNW9YajdBWVhtcGVyRUtuRGJWMWN0VEdtRVhuLzNlVFpJd3BCZU54UWhkVHgrY3lTa01BWUxLM0ltVW5WcDV3MzI0WVF0c01Pa2dCMXRGM0hMbnNtU1A1c1FJdlJhQmpuYzhTdUc5RHBXVEhFWWwrNEwxbUVkS1F5Z0tNNlFHc2pyTjV0WThGWjRGb1h4UE5Ja3RsWTVDNmRtSXZUNm5Ec2hXQUNkTlRJUDkrUlZqaXMvcEVza2lkbGpUY0hxZ1hXcC9iWXN5UElyZytlcEJmQ3dsYlg5dGdkQXJUK3R4OEk4b1NMMDZySmtTSzhsbFhrRjgwZTNmWEg3NFpwUk9ZRDRLY0lPb2JmbVBCa2d0ZVpNUm9HaWlPeURnT2VlaUxwRktwNkJYamRWZmtxZGpCK1FCNjVLak81cm8vMm1FMEFiOGxWZjhJV1FqelJ3cE4yQWFBWDlCcUI1YzNUMTR0VE1RSzgxMWJtNGdleDdZQlJCR1M1SUt5bTAzd2VrY1JueUk1YnZCZ3pzbHBpakdZajY5N3VBNVF2cXFnVXJuWUZlMjZyMVlsZldJOTdWVEJBWGlCY2k5bXRFd0hxUTMyUDVvZkNOM2FLQmlrTUdUSDYvQVVqK2p1UVhPRGtEdmRwQ29FSVF0bXorME54U2N5Z0FVNmJRd2FaTndkeUsvSTc4RG0xcE9rM3ZBQnkzVUtRTG5NNWZyeVhWeWhTUHkxSHpWNGY4RlpOaXFzbjJHODJ0Q0I5dWloQW0waHljOHBFOGpZVXZBWTZQVEFOWXBMcjg5Ym9pQzlIci9Dckk2SURJQWN5dDVseElHazFMdG1UN2plYVdoNk90TGFKajlOays1V0w2NGxUdFlsUjFjakNONUVMVjVhL1hIZFVzaDM3U0NSRkVFL0pWa3MrY0xKTTRCQ0RET0tMd3QySDBqZ1NGdHI4aGEwL1RhNkVEQTc0dkdpMTZLbis5RGxXR00yRCtNTXhIdDd1elM4Mlc3ZlVZQ0J3SnJEYVpMTmJZUkNIc3J3QmtxV0laQXAzN0xIY0dmdlBYYXlmZ2ZMcENBZk5IZzdUSWhiOVpha1ptYUw4YkJGVlg3UFppYVpjWTkvWlRIbHlKTWtTYVlySUU3YS9UK1NWUXYzalovUFhhWk9PQmRyNUZ6WjFsMVVFTkkxcWZOWTMyKzFBZ1FiZUpMbzhIWWc1WlkvWmdQWHJDMk82QkYyYVVQOEZhVHFuODlhcmNXUzNMNWcvazVvOGFROTBNMkc5Y0h2Y0o2ckhRY3R2Znh5a01ueVFBVWhMMzVXNU1NNzRNK3RjZkJqcjhtVnhrNVhQNHpWMnZjRkZrRk82WExaay9qQTd2aDRFeWxBVHNkeWV3ZzdIRFh5T0lERi9HQnpoNE9vTGVGakQ3dldwRUpTMStCU0NoRDUwaEtOd3Mwcm5yRlhRVzdrZkEvSFdNZjZ1OEp0bHY0RUgrdXZKNTdxVUJhZlpFeEx1MDkrV0tGWWJKLzQxNlVjTHlNRitTdTE0M3BiV2kzd0haL0FFUE42cG11OWFTN0hmWGNUNHU0ZDlna1grY0tkaHpUUUpobVFlZ1dtOWZic2dRc2Q4ckRNY2NmblBYNnpsVlRGMHlmekFnREI4enRhd3luVllob3ZCU1diUkEzeXNZTXgzQXIxSU4rdnR5dUZhNzdlNnJWKzNKVmUvNXJFeHp0cm5jOWJxajJuMUY4MWYxTy9ydGlqUHBtKzYwTGNJUUpWQnI0SFlrYmd2dXVTUmJ3QWg3amhSTW9NblUzSmU3MTduNUZjUXducWRaNVYzSVhhOTFSK0ZuZ3Zuem9yVy8rZTdud0JKaW43TmpLSUgyMngxK3hXOTlFYXplcDROb3dRNmNCTXVVZVZ0L1g2NTVPbkpSZEs0cE1jMjRNSGU5RHJuclNYcldBcm16Wi9JM1ZWSmpKb24ybXo4dmRJZVJoQmptekw1VUVKV0I5MC92QmJENFZSWGJmYUdpRU02cVBIZTlEbFRyaHpMSTYwNThRUGg1TFBqUmZydjRiVWo4VTFpV0VLYzRESmNxU3VDUHUybmEvckYvZktwSTQ1VUtqRE1xeWwydkhSRUNFRjBDY2Z1ejFXT2cyS3FvTUpRU3k5ZnRzdU52MTBpb3BXaXhWQ05uY0JkSEw5emZhM2d0MTBqb1djWTEwMXp1ZWkzTGU5aHU1K2p5OWRXaHRXdXA2ZTJiWlpBRDJHOFc3UzEwQTJ0WEY2M2pORFRSZnhuV3Z1K0xoOTFtaHdjdWFGcnVlSlNaSUhMWGE1ZnNqekZPcGVWck54aHJxdk9nQVlOUC9Oc2l5MWZvWWZpMHJMNWVMVHdsOFpGWURqWVlqUnAzOUdQYjVBa3dGNzFLeTFlWU0rVklUMW0xNGswbUE1aDhSYkRIWm9zYWdpTml0VW9nUlBLYm9OaGJSRmFkS3V6NTVTMXllMFFOT3BQUzNQWGFVNHhYWWY2Z2ozQ1VnYzJaWG85N0tnLzZEZitsZlA2N3FwUVNxTkszMzFBOVVBek9pck9yYktncy9BNG9WdnU0V2pkNlcwaUpQS2ZDM1BYYUpCSm1mU0RtejdKd0Q0Mjk3QzdBVUhIdEE5OEU1U09HSlVNT3Y5Uit1NXVBOG9RQUVJbjBhbUhRNlcwRS83U2thcmsrRFQ2bnVybm9kVWpNbjJXQjBBNXA3NHJ2cERrdnZhTlVLaFFxZ2g2V2hSOGJFeWloN1krQ0dHM0YyeGFFSVhrTUVnZENrYVNXSnJlSkFhRGxzMDdQUmE4ZGF2NWc3TVF2K2RadGtLemltZkJyNkZSd0dNMC80UVhuRkdkc2tvMVh5M29WTUhrUHh6Z2xzYUl3TzFQQWM2dktYYThxKzlxazVrK2VOSTEwRkUrcENVUzFvQUdIcW9vNnlpOGFCVk5iTm16clZJT2w0YnppVGxjWWFBWWx1ZXRWdGM0QnNUZDQzNlNycWJ3MFUySkgwdVJZeW5tSUUrdlZ3a01UUDZyR3NsVW5KNmRpZ1hNRW1JZGVaZk9IUjN1UHpQWndLRm5VZ1dJZXBpK1dKdTN0SGh5YmtCdzhWVVBscFJVVllNNWx1ZXRWRVcrU3pSOXljTkZzTHp1Uy9lNHFQdlVpM3piUW80NkhFbStNWW1DYmhnLzB4SkNMck01ZHI1MndneWliUDNCcmlQTWF5V2lTaWlhMTMraVhCZjFoc09sSFNSQjZzTVV5ek9qQ0gxTWhBTVN4UTFyVnpuaFo3bnB0aGFONE81TEJxNE5lKzJiN0JSZ2JIQ091ajUvaU9TK2h2WjhqdHl0MDRyWjN0dGdCRzduaDdITzU2M1VjRXFvMWxBYlFBT1F1QnNIMkoyOC95Q3FGc1AwT1JpOEFvcCtHU3V6MnprYjJHR2dhdnNKdGN0ZHJMVFFKV3ZEV0UwR1hRYTk4N2lyMHJqZjFicmVGdThKTFpQdU53ZWhndkVuN3ZBVEh5UkpmbnI2OXN4UHVMV3M1MjkvYzlhbzQzeVNiUHh2a1htV2R2dThHWEpGcXNGektYOWwrWXdqeSt3Rk0vSHhUb0Z3ait5NUFGNzI5TXd4YkhRMmNPWURrcnRmemdhZys5QUVrMHhCZGdad0lJdlFPclpYTW9wSHROK1JDUVVNWXc0S0JoS21wMnpzSzd6OGhla1BnaWZUNjJPZUVJZFNsdnhueUpHVHpoMjZOdDdXMXRXZHR3V20yd0tWalhUb0ViaWpaN3pvUTJIVnIvNW5ES0E4MTg5cVl4SGNBNFQ5RXdGUkNyMUFFWU43RlNmUUtkaXU0WUlobkQ2YThxZ3dsbXovVXNuYzJjWEJvblFkRGVFNTFNRlhHRUpQclNQWjdDQVN1WUlzdHdYdzJHcmk5TTFMeUFMR3pockppNW9VeGVwVVdDQ2loL2FRY1FsZEhjaHZaL09IWkNXLy90Ymx2RFk1eFcwMGlLcmZWeXNuMnV3VUVHdGp1QWp2U1lGbTFiSFA5QTA3RUlTWjRaUzlxc1pnNzBEUzlnc2NoYllOMW1ZUVNjUlZhVXRTWUlsMDBPQSs3Ui9sS1lQSnNlRzA2SWU4MUVibmc3aXU4SjM1d2FYeU5JeHBucExGMmQ1WGpvZ2w0WmZzMFA3LzBOTDJDeHlIOUNSWWJKQlJjTWNSejNndUdkZ1l5V2tEcTZuWHpTYXVBaHJhU05YS09BV2N5YXFBWEhzYmVBV2Qya09TNEJHOFZuNEJYZGk4ZWFoWVFVL1JhNm9GRTZKbHF6RXNEV0l2QlRrQ0dlTzNzQm1rSldOMTV1TFZyRlYvbTdvbkRvTTN5dkFiWVBCSUk4TzVyQTdLcjVPQlJsd0lJME13cGVHVXo0ekNESUVLdkQzem8xcytEL09INXVVY3UvYmxQQ3JpV0I3QVdDME02eHIvMXIzOW9JOWEzZlBCZlJuN3JzZWNQRjMzVERReHBvVlVEbGQ3OWdlY2kvdXNmL2VvZitCQzREN2dMNmJvd3J6QW45UDFhc3ovZDhLTE9MQUZ0YkJGNnJhRncyT05PazRBUjN2d0pIV2w2UkhhSWo0S2ZRV1FQbTlIUlBSNVoxdVArbEYrVEJyTWVDUUhWWnRqaGw4MklIZmNiQktXS21KdEIxVlhSeG1DcWttTEJZSkE4UVJXbDF3bGUrWE9mT3k4enZWcnZQMzJmZkhTUUlJcE1iaEJGb1E3WnM4dGFkQnpuTHVzVnpDUXE3MzB3ME5oZndNVWVQdTBDMGRPOVFwbTRDbXQ1RFN1YnprMkNXYmhiaG8vMEY1bTgydUxEWHRWUENXQXpxUWk5UmlKUHJ0ZHRHcGg0NkpmdmQxSGYvOHFIT0FtMDQ1ZjU0cVlaTU1jY1RDdFJmT2orS2dJVzduK0lEVmZMK2k3TU05TE11OG1wYVNIVkIzcmkra2dGN09sT3RVakVOUjgreWQwV0ZSMVNsbEN2QlQ1MkNZNllaSVZzMXloQmkzLzg0c2xuL0JwWTlod3FnYklVL3RySEtpODZJQWhxb1lBeHFjd2grZnUzUGxwQjdWRWVQRElETEw3K3VaL29tNmFhVUs4bE1wdnBzdEpKNG56Q3BDa0dtaTZGcEhCdE51a25iWmdlZnN1eHBkV1hoNmx3RS9SdGZBNUczTGdLU0JEZldVMHhZZFNTeEV5Vm55MUlMMDUxU3hzZHRkaysydzY0ZEkwZ3pjMm5RZno5WUttSmZFSzlycENOVTEzeUc4UWhqbTNqYm5TdDNoVUxsd1dnbUpmYk5JV3A5VW1kYlQ4UXFOWlhRYTlWVW1Bc21WQ3Y1NjRscDV4SWpGMTBtekQ4bitPejRxUjRPelB5YytIR1RuaTdzSEE3bU1Ia25xZ09LK2lRSmVqbHVLR0ROQUJUMXAvMjROelhSZmoweHBVQUJyUFpXdFpJWlFwMmRwNkM4M25CMTNYbEIxQW9kcGxTb0kxc0FvaEQ1Q0tCNGZzNS9TbVZVVlVKNUFpN095UDRMR1VhS2xIVXcrVWQvZmNzM0RobHlmZ0hNSUtDQTJoNENKTnpzREFsZ1VBem1CMFN1RFdGU3FDNVZuYmQrYkVXSEFDdDQyTFhEZi9ydGtnT1Z5Q0JrcmpXN3dYeHFKNFhWZU5hQnVyYnUzQkc0OGxBNFoxNGh6T0ZaUXVnVVdWcndMWCtyTGVTYnRLd3RhT1BiaVJvTTRHRHJ1cFRUTmw2Z3RXclNxZHUyVUVNa1dCMTd3aGlxSUZGNHZyVCtPZWFHa0ZRSS9rNmNIbXNqYW4rZkcxUUNqaU1pMHh3NEJMdTJiVWJQSjlIb3A1Z1pXRzdTbFQ4ZDVLUU02Y1BKaVlRMUtsZnhEUHJod2t4NllIRFJKQmdrZDdzNjJFTlFLM294d1o3RTJ0RkVVY05JTXlVYlNid1FFdi84WHZLNTM4VGNsQnk5bUN6d1R2dnc1cytYTVZEQlVuZkVONThhZ0ltQXYyekxTdUJGMjRxWmxwcEIyWWdXaWVuNzNQZTZyeEpMaktjMnpMN1pYSTk3dFltN2lWNkNYanJoL2dOaGl5N2toSTZPUU1UZ1Q3bVFicHBHTThzaldTeTBiay91ZnpwNkVvVE5iV2NSc2hVM2piQnd3QlI3MUdnMmpHY3FjMXArWW9UZ2ZZZzNOYlhEdVVmMHF1NmYvOHQwQzZQYkMvb2xlWkJKSWh6QjF6QlptRE83ZTFaY0lJc25TY2F4Qi9NNDJsQWJlOXpWWG5wUDRoU21XOG5zR2xLQk1ZS1Z4SzRFOGFJV21NSVNZREo2eE9NR0dxdjViVjh4VEJpOEpJRG9XMHN1WjVrVDhjWVZSV2l0dmIwcEdxZHRxeTlpd2N0SmQvMzNvWmx0Zkpjdmg2bFpUWkp1MDQrODAwU0ZselkxZm04WUwwajl6dFM4RDkveWlQMzg5Y05YbUF5MFlieEtobHprOGdwcmpWcERxSTFzMDJQdFQxem8zeGg3OGRTREdJYlgzUmJIc0xtU0Zia001L21FSWN3dGJSamlhR21CZ3NLem9GQmJOcW9ZUG5xR3ROcm9zWDVYZThFKzRrb01wZkM4NEhCVFFaejJDVk14VnVrN0p3eWhVL01oVEFzWHkxclIzSmxPcUJROUZwejRlZGVRSHlVQytZbFVpb0JYTDdpb2tiTVdVVXN5VzM1Mm9XVGVsWEt3REtkaXdSdytZcEhqc1RSOUFzWTRzbHIrWXAzRlBQWi9zdEZPbWNYS1M1ZllRK1NiTlFOK2xCU3kwbjh1S2wrOGV4SzYreHdqc3RYREFiajVPcyszbm5kVms3TDEzSm9pNEhSWGY0YWxVRHZHTkRCN01pamJwdXV0d3J5YjhUUUtmeWY4cnZMV0xnWDFSUjNFOUpHOHFOd0xzdFZFbkJYVnhDTDUzZExXZ2NJWnNjdlg5R3pqWGdpNDl4RElCU3BkQlY3eTdKMEVpZzVJMndJK3ZIYkYyN0RCQnpTaTkxYkFoMUZQVkVCVWJ4QUtCeHZuK0x5SndjSnJIbjZ0SGxzYjhXVk95NWZxekhrTmlCeUZQRzhQS0lwM1ArZGpDTHFsc1VtSmJEcERhMGVQOEl3ZEwzVjRQTDFpWnRWQTFSeGtmTUNBM2lXS0dJbGNNNHpoV1YrOCtyRmJwUEE4aFhzNzFFc3FuaUFnZkpDWm55N0pVUmlDWXc5YzlkbXEwbzRpSWdQTEY5Rm9NS05QcUhiblBHQlNXQzVkczBvUTkzbTdXc3VaSXNkL2F3ZnNUemQrNFo0Vk44dHovSmYwWlpmbGl5NGxtMWpKT0F1WC9HVWwzOVV1MWwxRzVSWjNtdStIVHhmSElOVldRM3Z6czNsR2tjcEd2T0ZsUU1YNTQ0Zlh0cnlUeDdCMEhMOUowYndWdzBvQkl6ckNjTzMvTTFYQWtWditRcGZDUFEyUldzTmx4NHVYL2ROVTE3NndxWWxHbzF2eXc5SHNKdFhjQkFSSDUzbGF6VFNpSm9LOTdrakFKYkZ4aVN3NFVlRzRMSXJ6c0NyZUFJR0h2QmNBeGNBdlBKTS83OTJPUkZua2wrU3h2N3kxWUxUS2FqU2U2OTRqV0g1bXNOaEszREcrSzVSRWlhWHNJa2xVUGVqdFREeG9zakxJdzlEWVBtYUdLMjZBYzd1ZDZtcmxxVm1KVEM0NXVIemJsN3hUK3EwcFBOT3hrZytEdUhoRTJQWWxvaWlKZEE5OXVyUUFZYkRMMnhydENNdlh5UGFKOTUvTGRnSnJuQkVFRjBXNjBqQVg3NjZHM1ZWcTdQdnQybEt5OWR2WHY1dEZhNFUrNi8zd2V0em9NSzFMRE1xQWJaOGRXOWVqWXBzMjFSZXZ2NmljMVZwRm9lZ3BJaUhJUW95dXh5d1FZbmtrMmZMVi9mbTFmNEZGaExHL2JRcW8xaXdqeXpsZmVzVSs2OFdqbkUyS1RBQ3kxL2pFbURMVisvbWxYc1FFV25nWjFZNXJVMVlBSlZOS1FNUFRIZzdSaHovTW1GZUFtejU2dDY4K2pnL3VnYlJKN0Y4SFZ5eHJKNTAzUzRMSHkxd2lhdFpFQ3piYWtqQTMzMEZ5S0hqdk5VOWlJaXRZQmRBN0w3YWUzaWYvYUlHTmgwUS9KanBzUTdnRWlhREJEclhXR09JUklneENVcG1wdGJhQWg4SWprdjBHV0RHWDNUSi9EMmpqSmlXemFNbFVObGxkVEJFaFVudGtPWHJlUmk1SnIvUU93REZ3Z3d3andkZVYvb2NtZVloYi96YS9LNkxMNnBCUkZqNE16WTV6bFRieGIvekZiVncwU2JGQVlIUXZDYml2T1d1ai8reGg1MjcvNEtMeEhpaUxYUUpKMTJPR0g1MFd2c3M4OW9ETkw3QzNMTHl0TDhZSko3VEVlSUhMMGxQUDIwWG90cHA0LzhTeU1CeDdxaEdJY3BZRG45WGROTDNjYXdRTi9WL2dPZ1J4ZDBWNDVvV3AwdmI1TTVJT2d4bnZkVnJuWmQ5L1EwZnpzblBXSHNlQ0JnVSt6dC81b3BweXgrU1d4KzY5Wk51K2VjdWVSVlFDNzdPa1RsWm9vRTlNWWZ1N0dFcU9UK1BUTGVOU3BXTEFjWHJQdDdGbkpKdjlGcCtLZjR3V0xnc1pWQVJPNEM1d1ZBL0czOWZjN09LM1FacmR5T0g3ZytkeTNkZXZYcm5aWGMvSGZEZlhYV0pqSjNKYlZqKzRzdUM2Z1Z4S2NzQUkvajlKcjVTTm9EdnpLRm9OanlXaDhTTG1Vc242a3ozUnFpajR3U2h5V2Z0czhwQzd4Q2k0VkdDdVVpalkzWjhnVjc1cGN4Yys3UDY4bHpSYXlJdi9vd011TWxDdEJEdDhTN1J5UFd6eTJYKzg2Z3lxMDFRN0VndXlpZFhYb3c3WHZheDFMMmFjNGVmYjVKUWtBUXltd3pzMnUxYjFqdjJURkVyZzE0UFRDR2JnbWRqTm0vUEZBNjhxdnV1VnluTW1QZStRM1pES2NTTTBodnV0SW5oZnpOUEMvUjZaQWJWVkN3OUVVQ2JDcGQzWmJIeUVrcGl5SmNEc0NReEpsUktRVE5kdzAyN2tvZ2VhemFMQkt1RFhuY2phNDFWWEJBeE0yTTQweUVhbjFaSlEraitzWmR0R1YwL0VoSjZ5UmJHL1RiTWJjTGdBbllHam1CWGNycmx3eDIzdmZGcmVuM1hoL29yNkJWL0puZi81RWcwWFpYVzZ4QWczL2ZxWUx3U0tBRS9vMVFIUnhlRy93MDlHUG1ITnlYblo1Mk5DbzhPdmt6U2MrUEVMQU1TY3N6OHJjRGZvUUdJWXU4ZXY2WTkzM200amE5YnJ5L1l6SmlDMHhoaXYwSEc5VXZQczIvL3pFZ3VTNWtic21XaTEzN3JRNDgyVWRvdi9NdExseDc1dkEycFUzL1VwTVFmYlBadnQvNGo0cDg4Y3VuU3JZLytQU1pmeWtIT3EvM0Uzb3pXZTV3UE9UR0dOMytObjVHUjY5TGtNT0NrM2gvNkxrZ2IvdlhUWUEyMEtWVENocU1NWXE5NmNOOEdKVi9mQzdUSm1zWDcrUDRKN05MN0ljMi9ZVjlVejAvMHRGRlcyaW5hYjhJOFhKWmN1aFJJU0JNOENoTVdPZ0M4MmpuOWlsVjRsM045UktCVEppL2dKQk40WU43ak5yY0Vpalh0TCtNbmVBOFp6U2NnYzhJeWJaWFhDZUJ6amFjVzdPczllUW5HMkUzM0c2WFhZc1dicnQ2dTFub3lZZ1BGRXFKTDdUcHlzWjhNWnh3MG9oeHhJS0RHWjZWelF0KzhIdThjWHhTNU9hVFdQdmtpa3hLSTB1dmp2aHlZZnJQMHRFQU9WSEk4RlFjOVFQYkFnRFU4WEVCUkpFQ0tic1NlVDJ4TE5SRVBLRFRqNmd6L1J1aTE0QTlYL0NvOWY5SFRkbk5Ec1pLQ2VDeU5oNHlONysvWHBaMDNQSFhTWVB6YllmOEUyRm1NT0Nmak1ldHZoRjR2OEU5dmd1RVpaU1F5Vmt4eCtNM052c0NMeTYwVGtUV1FHc2grZzAwc2VDczg1OE40SGhrZ3VqZ29JdlJLRGx0VnhJdWVrdTJldk1weHNTRGRrY0NIMldPUk5aRHFVdnZ0WG8yNXliQ2VweGJBS3l3Yjk5c1lzVG45UnVpMUl2NG9iRHZyUkZ4U21WY3dmL3dJQ0hRZERzK2FQTFlGR0NzeXdnNmh0K1k4R1pEMm1qTVpCWXJPZUZhdFZ4RHpBZXRZUGF0SHNhbnlVK3J5MzhYRFZZblJjQ2JhYnpvQnRDRmY5YnRVQ1BWb3NFQi9QNC9KUGR1dldxOHdta1lNTDVpK2JKYXZKc1krdytsZVFhS0RCcU1JUnNPWmFMOFBCRG00ckVhNjFBMFkyQzJIejlHa0NTYi9jejlRY0ZheWFyME95U1FKSWovSzFKdTJhcjBZTUgvR3oxbGh2MGFFN1I3azkxaCtHSEFaQmlvT1hXQm5jc0FhbmExZnRWNjczQjIyOE9zMDF6TDF5UllDRlhoc0dTdWEyMnhVQkdvM2hRNDJMUUp6Sy9JNzhtSjVLOXBwZ21ZZm9Xak9URnF0VjdyMmc2TnRUMlhwVG9tOEl4d1Azdmc2NWpuM2s1Q3EyWnBBSkV6V1pQdU41bGFFRHpkRkNCUFJEazc1U0E1U2VSMjB1eVZZZUJieVNyMkNLdGw1cnV4SGExZGtJWHBDd1hPUUIwUStBOGdma256bVpFcytoNGJtbG9lajRTK2VDQjNqaFBRcGw5d1hWZHFGM1Evbjd6SnpNM3NFU3IyQ095eUVBRU9MQk9TU2M3aWptdVhRVHpvaHVKcVFyNUo4NW1TWnhDRUFHY1lSaGI4Tm8zY2tLTFQ5RFZsYnBWZnJONkRsUHduZ3M1SlM2aFdrUUp6VmpDSWZxZ3hud1B4aG1JOXVkMmVYbmkzYjZ6RVFPQkpZYlRKWnJMR0pRdGhmQVFpcFYwRFROMHNsWnlHajFPc08yZjF3dnpwRWgxYlNYblVDenFmYnZpYkhnNUVMOXJtcXBQaVY4R2kvRzZTbUszWjdzYlJMakh2Yjl4NUs0YWl4aCtDQml1UGNRM0NkaWFSU3IzVnBFb051SFdib1MxUFZ1a1ZuZXM5dEdtV2dFV3FLOXBzd2pXNFRYUjRQeEJ5eXh1ekJldVNFc1FZUytPa1FpY1V1VU9wMUtFbkJscWF3eE4xUjdxeVdwVGZINm1YMHVVTk1CZXczTG8vN0JHZ3N0TnoyOTNFS1EySjZDQ2dtdDBBRU9oZGtmLzFob01PZnljVUFtbGxtbFhvZFNMdWh0cndrU2NnZEhHUWZoWnNBem11aUZLUEQreUpySUJXdzN4M0pzT0MzV1B6SkY1emh5V1Y4Z0lNcEp6WldtN0JDcU1ieGhaYVlQblNHaUd0cnVsNnAxM1pRcjFmU2t3V2RoUnNIekYvSGNYNDJESlNscENiWmIrQkIvc1RuZWU2bEFXbjJUTnZZMys2Qlk3YzNuU000Z2lBL1UxNlU2WmdNMUNyMVdnN3FkVGM5cFUxcHJlamprYzBmOEhDam1wNkNxbVZMc3Q5ZHgvbTRCT1hkbW9BaW5DbllReVlRQ2RqTmxBREh6Vkc0bkpRTUdTTDJtMkUwRUxUcGtrcTlRaC9JeTl1VTVzeWtaSlNmT1pITUg3Z2xobytaNGpmcHlMVDZIbnJNMU9VZjZIdjlHRE1kd085ME5SUUI1ZldUS2IzSHRkcHRkMSs5YWsrdWVzOW5wd0RuWHFYVWE4K2dYbmRJNklyM0JzMWYxYzk5dStKTStyekdVTUlXWVlnU3FEVndPeEpqM25zdXBSWXd3cDZqNmJRTG5lbkhuTzkxYm40Rk1ZalBxMDNIbDIrdG5sNUZxQ1l4TjNVYTRtQ3RheXhhKzV2dmZnN01iL3VzM05RdjJtOTMrQlcvOWNXSzQzdzZpQmZzd0xTaEZ3VDM4Z1Y0UVU3NzZqb29iWjZPM0xyT3RVaVFHVlpFNlpWb0V1Wmhra3ZLMjVDN25xUmxpNDBSK0ozOFRaWFVtRW1pL2ViUEM5MWhKQ0dHT2JNdkZlaGx2Z1Rjdmk4Q2xGOVZzZDBYS2dKcVpzVkt2Y3FhbEhOSk9Sc1FROGZibHVITnZ4TWZFSDZNTjhMYkpFbWcvWGJ4MjVCUVJIY2hUbkdZQkIrRGZRZWcrd2pMeUw5amYydStTT09WTXNnc2MzcDZKVjVVVXVZNklnUWdtb0s0L2RucU1WQnNWVlJncXRUOGxGeVFQQ2VXcjl0bHg5K3VrYkNrRGJWOEF4UjdpNFNKWlhvTkw3VkdRcytzYmc2L1VYb2xtc3cyWHN2VXRmWTdTSmV2cnc2dFhldDhjWmxhSGpXeGZDMTBBMnRYRjZuak5OSWhqOXEzMjJhSEJ5NmtzTnpwV0puYVNxblhYdEFmem1CZnV3cmpqT2FQejRQZFlLeXBISG5hYUdwUGFHV0xMRitoaCtHVDdhbjFhbjBIZVA4Q3BlV2xOeGlOR25mMHcwQXpMSm1MWHFYbEs4eVpaSEtBcnZkVW5sWXlrWlRwOHRWbWl4cUNJMjYxU2tDRHlRZEJzZUY5dThLZUQ5Zkt0RmtkSkpZNnI2RlhrSXR2RE5OUTZTbkdxekIvZ0JHT01zZzdaRVBGOVFEckRmK2xmUDY3cXVSSllubWdHSndWWjFmWlVLZndBVkRzeXlNQnU1SGJRcEZOOHFoUTZoV21SaktFSkNFbDVxR3BlQ21JK1hPL2s4MXNrNGU4K000d0VYd1RsTS9UWWNCb0pRWUFBQWtSU1VSQlZGajNHNUxFZnRhbDNuandXZlJxNGI3ZHZvb3VscW1XNjFHd09aWXI5Vm9PN3RObEdLOHF2UTZKK1hQMzdRL2plcmlqVkNvVUtqZlg4RStZQ0pUUTlrZEIvTGJpYlF2Q1JPYUxYZmx3RmdYY1ZpM3JLTUNNMGtxOXRvTjZ2WktlRzVWZU85VDg0WTJMb3pqODZ6YW9TdkZNK0RWMGlnR2orU2U4NEp6aWpFMlc4WXBiQUpIN0ZDc0tzOE01bVdGQ3FkZEJVSytOOUJ5cDdHdVRXbXk2NkVsUFJtcUpwOVJFUVMxb3dLR0szRDhTZ0hxcFVtOWFMRVZ4cDBzUHJXRW9wVjZIaWNkVE5GZXFkUTZJdmNGYlNGZFRlV21teEk2a3liR1U4eENuMStzMnZKVGYyNHRrcjA1T1RrVUN6YUJDcVZlUUJGdU9BUXVnQldHc0VyT2swS3RzL3ZCbzcxRml0Rk1id0h0SkxPcEFNUS9URjJzcXFtRGxxZzI0cThGU2tWZGVXaEhWTTBzcDlib2pIVGNDdWUrbjU2ZE1YV3NQald6K2tJT0w2ZkdyV25haythWkxUN243NEdtUDlteFY0QWhiVlVYVEwydG1rZFVVdkVtcmxIcVZ6ZytqL1l1ZWQyTHBkY0lPb216K3dLM0pNaCtvR0doUys0MStHUm05TGp6MDZValZNSzdzVllBcnVKY3J0UUhFR1dRbG9jcVdVZW9WQnBTUUJOcS9ERFJhZEVyMzhPeElCcThPK1B1Y3dQWW5iei9nbWJRSndOamdiZkdNNlZNODV5VlM3dWRnUk9LbEFWUnlkaXZiM1FnWldaYWNVcThRdnhWUkU4akk4YUJrNU1ZaG9WcEQrdHBZQXhEV0NjTlo2RjF2UnQrQ1lsQXh2Mkg3SFl4ZUFFUS9Cb21pR2lPSWIxT1VrNktON0xGdGdpMURVcWxYbUUyRUt1SE1pSEx4cjBtMFJvYSszNlFqbWI4eVNJdlBYZmZkZ0tzMERVM1VVV0N5L2NaZ05JbWV1WTNnWGVXdlVoU1dVUGwzQUpGaUwxZUMyd24zVnFxZldVYXBWNnRKcGhPUVMxQXNTYmhUbkc5cVN1YlBCbkZWR2NiZW9iVVNucmhacmVhdmJMOHhCQm5jaitMbm16UXhJdGczQWM4bjR1Q0htWm1QbzZCWnI5WnJtNGdhNU5MUVJLWUNPMCtHdmw4UEFpSVlJY2Z0OXhiY1h3eGNUbFhoakNtVDdUZmtRa0ZEZUZkamNJU3E0ZTlXUmV5b1UxQ0Y5MCtyWjVkVzY3VkdsallnbDc3UHoyT2ZTejU3YlpLaDc2R1J6Uis2TmQ3VzF0YWVkUjVtaG5PcUE0eUpCREtVN0hjZENPeTY3ZitaWTFFZWF1YTFxc1NYQVV2RUNSZ0tYZ205UXJSMmhtbTFYdUY5UG1KTWdKU3FYbHB5azFsMTNDOU1lWDV6QmltYlA5U3lkOHQ0Y0dnTmp2RU9WdEI3WlExMWZ6dVMvUWIrdmJPSlc4TEhUL3p1dkFkZXZvTjQrckIyYU1SRHpRSkNyVmNZUk5jWTlTNTNtMUJDKzZ4WTl4ZTZPcEpoWmZPSFp5YzhKNjI1YjltQXZwUEpuQ09wSnVIZXNscEFvSUhGRjBRTXJaYk1EQmIrZE9vSlUwVHVQZkRLWG1UcCtmNnE5UXJDWllNR2ZPTXJQb3RkSnFGRUxJdHAzRzhHazd6d3R2SFBGSHRyZzVKakZYQkN6dnlIWklCak9tcnFrRDFHMHVOclBnUDQwY2Nrcm1DaEF4enY4OFpURXZESzlxZFV6N0FxUXEvbm5VblY0d0lBVG54K2JKQlFFbmw0elhwaVN2Y0tCbkpjRDVDNlJ6UTNuN1NLTDdNc21KZTFST2p6cFBqQmdQTkZVYjREMldQTTlnNTQ0U0RKY1lsaUdUaGtNdUFvbEFsNFpmZVVGVE12ak5BcjNBMDc4bmdaOG1uWTZvR0VraTlsT3dFWjRyVXpFZlhBNDB6ZThHM3R1Z1NCSVk5dzZ2OWZBMndlaWRaNDk3VUIyVlZ5OEtoTEFRU29NdVZ1dDQ2VVZhRkNlR1ZEWmZNcGlOQXJ6RlNlbHdIbWtiLzd3SFVLWDNWSXgvaTMvdlVQYmNEaXZPV0Qvekx5T3p6Mi9PR2lQMHhya3RLVENxWDA3Zzg4Ri9GZi8raFgvOEJ2aTNIUVhValhoWG1GdWI3djE4YitiUGVtN3N2SjdlbDNyK1NhV2VlaTlGcXFlUHBzK2ZwRnZ1RE5uOUNScHNmckR2RlJ3RG5tRDV2UjBUMGVXZGJqL3BlRmxQY0Q5Q2dCVkp1akZ6Tml4ejBsVUtydzl4UC9LbWhWRStWcUV4Wk51c0R3dmdpZlc1TkFUbUJSZW9YdiswLyt5TExlSlIycWZ2L3ArNGpIbzhuUkJobUFxRVAyN0xMMkhjZTVDNzY2NG91OUdaaTJHWlRlTCtCaUQ1OTJnZWpwWHFFc3ZrZ0YxK2wwdTdGcXgrekx5V3paZEc2U3EyYWNpOVFyeHMxTzRRcmpnY3lRcmtCRXEyMGFtSGpvbCs5M2ErNS81VU1jQWcrV1hHYitON2pIaDd3bWVhTDQwUDFWYkZXNC82RTkzaHJPNkUra21YZVRVZU1nVVlsdXpMNWNvTjBUSnY3S1JRQm51bXkwWHEzWC8zWGw5cytleUdnTHJ1c3FsOFhsS3R5aGpvQXMvdkdMSjUveDYyQndDWVZFd0NjdS9yV1BWVjUwUUZyVlFnRmpVaWtsNC9ibEpPQkZ5a3pScTRyTkVwbk5WUFdxc2s0QzV4T2lpQ25lSEJYVmFXVnROdWxQQTNMcnVsK0lCVmxNZ0lSNlhVMit6ckZxSW5ZVkx3TjNRMlQxcm5qQUxCQTJPbXJQN0NlaFhsZWVUaTZPRGVJUXg3YnVvdHVFNGY4Y242SzIyNVFqRXptalRxalhjOWVTODVORWpCQUR2QWhodml2SnFTUm9zZUtrZURzVDRGOEUwSVI2SFRkU01GM1duL1pnRjJBRW55L3NwNkNpMzZTMklHZDg5VGxPRHBsUXIrVitjaEpnWUk5MVc2M2pvc2dOLyt1MlNBSFgwWC9QVW1CZmpDYko5RnFvcE9GNlhmVXBBalVpTjJLd3lmYVMxREJaU3dza1VKSVYxOEsyVDZiWGxYUmhNbHM3K2xqQ1pVNjdrYXU0MXJWWHI3bXlrUy95WkhxdFB6OFZOOE80eUlUQTJwdFlLNmRWa2M4aFZkY1ArdWRBZlVZbzRjU0w4NlEycldaZkc1UUNydWpIZk85ejN1cThpYlkxbjI0bWo0V2FaeUp2akJpSjE0NGhyYVNOQmRuYUpLdy91ZnpwZlB1OFpmYkw1UGt5bXhvN0hpN1F0bjZEZE5Nd25rVWJwZWJRZE1PYXZsRXdUWHFHK0hEWG1mN1JrV21rdDFOclozV0IvdjViVDkvc1RCUEdvdGVCWG5VM21WZVZsLzYxT3RoZUdKdTJvaDN6MStyWXdnTEJlWUNzQjhVMCtyYWVaRTlIQTE5NmtIWmFIeUU5eWJtMDdJQmVJU1NiOTlOSnQvSTF6dGJxd3J4Z3hyc21JNnlEWHZNTnM3djAxaFprMFRqVzk4eGxPWjIxSEZ5cm1zbWhuTmFQRjBFeUJlZGdFZGlZQVE5NFJIQVc3M0R4bGhsMEpwWkVJZmFtWXl5S013S0F0eDRXNVREekdSSFoyV0N6QTNydG53MVdsMXdta0VBTjlEb0R4eWtCUjB0UUV4TEFDUEdDTEVKTWRHZUpnMG5BQnNYdXNjenk5eGtqZ1RIbzlmZ1owNXRsUjVnRWttM0JzbGJMMzRXWEFFN0VKd3ZQNVpMQnBCTEFpOEQ1bnNST3l0RVMzb1FFY0E5MnN2U2NUSWh5c1hBTVFiRXZXQ3lXbHR3WWtBQWVobGtPV0FPQ1hEUVVPR0RKNXhjV2piMGxQeWtsZ045b3lYUlBQQ1hkWmJPY0pmQUxvTmZUVWM1RWx1aG5MNEVPS1BiWmNWQnY5cktkSjhVU25sODdtaWNIUzlxNVNBQjk0a1l1bUpkSTV5cUJWeS8xT2xmNTUwYjh3Yy92NTRiNzJZbjQvd0dMa1gxakw2ZFpSZ0FBQUFCSlJVNUVya0pnZ2c9PSIKfQo="/>
    </extobj>
    <extobj name="334E55B0-647D-440b-865C-3EC943EB4CBC-10">
      <extobjdata type="334E55B0-647D-440b-865C-3EC943EB4CBC" data="ewoJIkltZ1NldHRpbmdKc29uIiA6ICJ7XCJkcGlcIjpcIjYwMFwiLFwiZm9ybWF0XCI6XCJQTkdcIixcInRyYW5zcGFyZW50XCI6dHJ1ZSxcImF1dG9cIjp0cnVlfSIsCgkiTGF0ZXgiIDogIlhGc0tYR0poY250U2ZWOUNJRDBnWEdaeVlXTjdNWDE3VGlBdElFdDlJRnh6ZFcxZmUyazlNWDFlZTA1OUlFMWZhU0JjZEdsdFpYTWdYR0poY250U2ZWOXBDbHhkQ2x4YkNseGhiSEJvWVY5TklEMGdYSE5wWjIxaEtGeGlZWEo3VW4xZlFpa2dMeUJjYzJsbmJXRW9YR0poY250U2ZTa0tYRjA9IiwKCSJMYXRleEltZ0Jhc2U2NCIgOiAiaVZCT1J3MEtHZ29BQUFBTlNVaEVVZ0FBQTY4QUFBRzNCQU1BQUFDcHJINEZBQUFBTUZCTVZFWC8vLzhBQUFBQUFBQUFBQUFBQUFBQUFBQUFBQUFBQUFBQUFBQUFBQUFBQUFBQUFBQUFBQUFBQUFBQUFBQUFBQUF2M2FCN0FBQUFEM1JTVGxNQVJLc2ltV2J2M2MweWlidFVFSFp6dmJySUFBQUFDWEJJV1hNQUFBN0VBQUFPeEFHVkt3NGJBQUFnQUVsRVFWUjRBZTE5Zld5c1dYbmZhL3Y2K3ZyYVl4dEJxVnFxamdOa1EwVmhUQlpCa0FKamxrdElrNloyRmFqVVVES0doTHRCa0l3SjB0NlZBaG9YS0h2VmlzeU5vaExhckJpbjJTcFJnaGlYcUpDbzBQRWZvVFFsa3Exc3VteTBYY1pxMHpTcVZPeGRGdCs3ZTNmMzlQZThIK2ZyL1RydnpPdVBHVDlIc3Qveitaem4vSjd6OFR6bm5QY2R6Mk9YaE1COFU4QnRoVW16NHZxTm16ZWF6eVhsNUxpUlFtQ0I1Q3BlREhtZTkwT0NCVHRTTWt4bXR2SnJlMEljUjJsVDN4TGk2WCs4SHdYNU9jb0lkREJNMTJVRDJyZFhwSjg5STQzQTRVTkNiTWdXZEorVlh2YU1OZ0s5THdyeGZkbUUybzcwc21lMEVSQkxMWEZiTnFHbFptVVp4NTVSUkdCV2VBMGhka1BXSzRLWDJGR1VZZ0xQQzNlOHkwSnNoaW56VWtGT3lNcFJvNFRBM0hQZXRCRFBoeXhmZW5xVWVHZGVNeEJZZk1yem11Sk9tR05HcVZFWlpUaHBCQkRvSEhuZW9SQkxBYXY5NzQwQXk4eWlDd0tIV3g0dHN2aFBibS9EZi9DLzBVZWd0KzE1MkRIR2hFeHViZGwvOEwvUlI4Q2ZoSVc0RzdTRXpkalJsMmpRQXBpeGNGMGhidEdUelZoQ1lTd2N6Rmk0dmhBNzlHUXpsbEFZQ3djekZ1NnFFUDdtUDV1eFl5RlVhZ1Nac1RRRkMzOW5nczFZUW1Nc1hPY0Z2eGxyd3Q4a1pqTjJMSVJLalNBekZnNkw3REllYk1ZU0dHUGh5SXlGdXlRRTdUbXhHZXVqTVE3L21zRmU0cFFRejZBNWJNYU9nMHlwRGJOaVAyaEtUY0RIWnV5NHlOVmJpTzVPMUlWWVpUTjJiT1RxemRFRVRHNVNpQmM4Tm1NRE1NYmcvK1hvaEgxVzRKNDRtN0ZqSU5LZ0NmWEFqRVdnaDBXV3pkaXhFV3hqTTJwS1I0aHRObU1qTkViK1dWdU5takFueEZGM09RcnhjOFFSYU81R0RaakF1MW50OVNqRXo5RkdZQ295WTlHTXRqam1TOFduSmM3WjZ5c25XdFYwWk1haWxxcjIxdDJKVnNyRUNlemRFNFZoTWpKalVjdVY4T2p1UkN0azRqNENmNjdldlRnWlJCYTFhOFI0NjFrTG5VeDlUTlZINER2Tmt4WnNJN3ljNkZmWDhnOTRHUHVUUm1EcXZRSnU5eVNybVpBZkthQmE5clRYWkUreTFndE5lLzdhVjBtc0p5cll5dDlvQy9GMnBaM04rR2Z0RnhyMmsyODhEcjdGOFc4RCtOMlRxd3ZVeVVuSlRtdGZMRGk1V2k4NDVVdjNQL2pPV3pBdFQxU3d4emR1UHREVURKNnY3Rjl3MUUrdCtTY3IyRk5yQmxka0k4Q0N0UkVaa3pBTGRrd0VhVGVEQldzak1pWmhGdXlZQ05KdUJndldSbVJNd2l6WU1SR2szUXdXckkzSW1JUlpzR01pU0xzWkxGZ2JrVEVKczJESFJKQjJNMWl3TmlKakVtYkJqb2tnN1dhd1lHMUV4aVRNZ2gwVFFkck5ZTUhhaUl4Sm1BVTdKb0swbThHQ3RSRVprekFMZGt3RWFUZURCV3NqTWlaaEZ1eVlDTkp1Qmd2V1JtUk13aXpZTVJHazNRd1dySTNJbUlSWnNHTWlTTHNaNVFwMnFobTgwMUhnL3kyYkl3Nlhna0M1Z3NWWEpvcTY1Vkthd1VSc0JNb1ZiUGg3emtXRUs3OENaWFBHNGFFUUtGZXcrUGhhVVJmOXh2ZFFyZURDTVFUS0ZTejlWZ2U1NVZnOVFVVGwwWHYvenM4K0VyNlhHMlRsbnpCTXdXckk2SklGaTgrSGtNdjUwa1RsNGQ5dkJobnhmM2ZJRm5EeFJBUktGbXdsRkpoODFUbXhVa1JXL3JnVmluWXJMUXZIRDROQXlZTEZWeVo4dDVuUFUrWC9CRm1memMvS09Zb2pVTFpnNlFNSWNOckhuZEo1K3JmKzhCNmxuNU90K28yVC81YlQyM2JtS1dVTDFtc0Z6ZDUxYWRtQ0w5a3ovM3BCVlVySzl5eW5zKzZlTTUzR0thV1VMdGg2Z0pMYmo4VGk1N1B3cWR0VGFtcHFOZFdBNWVqL2NtcEc3NDNYRExlZW52UE1VMG9YTEg2MG0xejArODQ1RGNTSDRjNyswMDhqSks0Y09MWGswZ1hyMVh6QnVvN0RsNnNmYjllNFl1L1FDSlF2MkpsQXNQcVg5aks0ckxSZEIzY0dFVTZLSTFDK1lNTnR4V05IblFpLzdYRXJ6aGJIRElzQUJGdTJDbkFZRE5rZFI5YTZxUnVRamdRNFd4SUNMU0VPa3VLSGlNT24vOG01N3U1UDR0ZDQySldPQUNTd1dqTFJhRnZSZFlidCtUOGNYRElURjUzY2IwS3czOTh2R1lVcWlNTDlvaVBaR1Q3Z2NVVEtMVnZsOTY2OTlpdStCRzUvK2RVL1VlWkM2Mjg3dUg4bGZxcjBWZDROZ0hITmhkL1cxcHlycXVPRUJqUXljcTZkcGJ2cFJKVXp1U0ZRRWRkdjNBemNRdzgwU3hWczNaZXI4MmZpTDQvR0FjODlRYXVDLzhmMFRlQUw1OEtyVDlwM2lqTWhXRWc0NFBteEFML2IrN0dTVTU4SmtqNFNTeGtvd2wxY3VseDkvdzhNVk9GSUYxb0xRRmgxYk1STDR2a2lGSGRqU2VFbERXZHpLa2JBaklncWtzOVVjZjNNZlg5SW1ZNWZlZTNhZmEvMXIvZDgzQ1IxQVVMaHRtTDBBNk1EdFBpLzNmZmFKc0Y0RUN2Ym9PZzdYeTVMM1Nza0xqcHREcFg5MmIrRy8xTXg3c1k4QXIvSDdydVZZZG81TFZvSlJuYmxMZ1JlMGpRY2N1Y3VyZ1cwYWp0cTArY1JXSW9DRitYWlFLUGh0b1pwNzRRNFRLQXc5eFRvcmc5RE4xYldYVnpZMk5aMnRtc1g4R1NLRUlBYmFrL3A2bkU5NGJCMjd6MmdHMWVwWXRJcUVPRXVyc3ZHai9QUmFqL1VuRlNBeC9PU05kcFdIR2FxdXZMMEluNXcxbXBSNVJjZ0JzZFRmS3RvYXRCZFhPaHBtZ1pQNTFoYnFWVEhOS0dEUnNPNWJpc21vYkQ0ZlNCdVg3RzU5RDFFRGpVUnhLdXFPNHVyWVY2WmJnbmhlT3djcjNSVVkyamRncnM3QlArZDcyR3VzNEdyYnRmamtVTlVRa1VienVMQ3FxcHZwaUE0VEFPSFpQdU1pcmRKcmtubWlqTS9oeHRRViszRHZ4c2tCbnQrZGlhWm5ORmRYRTJ6N2k0YW1FeHlqR01mSTdHYUhieGdhM3ZMR1BiV0JlV3JUOUdkcXEyQ2xIS3lPNHVMckxnZGpkZ2h3dnRhK0VKNHcxZGxYYmNWRXpBUjY5aWF0S2E2K3FvSE1Xd241QjQ4eWwxY2RBUHpRS3RvRGVGYld2aGllS25WY011RHRuWldyRUR0dERyR1ovWkpERXVEMGt3czV5NHUweTd5dkI1NFdVbWtPYzZSNFo1dXpvdDM2UWdzSEh0MHNtaGttSDdlSXpFWWNVTUgzTVZGTzZWNmRaZzhqTENlTnI3K1liY1Y1MkF4QWpsalJQUjNQQ2hVSlp1eDd1THFtMHNEdGRDYVVjWlhuRnJMR21nMzNLWVdWY1JMUCs3ZXRxYmQzb29ITVpSc3h2YWR4YlZuYXVrMGVaVE1TeEdBeml3dlRYRndsbDdyekU0SGV4TTFjMXQ0SHNaUDM4R00vYzY2WGN2c1A3UmpWTmhkWEd0bTNiVFlYTWdibGkwMEhHNVhZVmpFZDdqaDBaY1B0clV5ajIzUno3em5tN0UxYmQ4dktGN05NRXZjeGRVeTYrNmdjY3NhZXhmR1N3MkhHM0Jic1FmTUdpWnlhN2M4RDJMWXlrT3dadU1OMjJzL3RWRExWVnlreStsMTEzQWtrRTQydGI3UlR3aTNGUWZVZGVoc3JtTWdPVUVMR3NTd25RZk40L3BXUFdXdVpud1Z3MTFjZE9OSHE1dDBKMzJETVkrck1VcnZvZWx3R2hqdWpZTVo2eStvUjZySXpBYStYUUY2U3lvcTJWZHBtVU1XQXhhOUpNVzVpNHNPNUxXNjZZMkhkTElwdFkxSGRMaXRhRy9rT3pVT1pxem5MUnJhU1Jlb2toanl5MXRETm12QWt2M2tLQzdMTHVwZXdIUDJFUHB3VzNHZ2hZak1XTEp0MUdRM1JURnVaaXhlenR4UjRzOGNzRlNIM2xVeXhOVTNUR2hjaXovV3hxK3E3aUw0Z0JJNURXVG5WcE1aNjJHMlV4ZmlycEFXQmpIUVNwdm5IdGMzbVRNSHJOZDNGdGVlVVhkTmlOZmxzVEcyNmVHMjRvc0ROSkRNV0EralFwVnRyQ01HWW5DWjJmVWhpOWw3TjRNQmQzR3Q2WFgvbFJBWDcvYXBoREhhVnJ3bFk1dzlaTWJTeHJBMFNTditRUS9FY09SQ1F4dXllOXFvVHlqcUxxNldXdkZuSWRjUEpoRExqS3I4Mmt2UzNFcG13WE9ZQ0RtUTJ5ek9XbThIWmJBNlNtTnB6cjhsQXpGc3VSQlRRelpud0pMOUZHMGZaWXVMRkhLL0lWTVB2N3NweE5kYzJERHloTG9rQVdJN05TOFpKYzV2Z0ZST09EbnMzRG4xRHo0eDR1VTdsbnNIVkxqbGFqM0pJWnN6WU4zRlJRcTVkQjk0bjN0VG9weFZXVHJtOFdlaktOOUlQRnRCRzlhTE1qc2JuR0NqZEZpeWNqOTVuTXhZdndTRzdCWjU4Z2FzdTdpb2s5NGdSMjM2STc4UzlXOFdZemh5eHc5K1VTVm92a2t0VDVRM2ZINVV5ellhM25yQXVYM1pNSmY1aFVDZ0xYbHVkOG0zZTBnTSs3bUYvUXlQQjdONHpvRDF6ZGhVY1JrMUtidG9BZ3ZDMTQwMFdqUjA5NHdqa3lhUlVRclIwUlpjNFdQTHVXQnk2a21OdHJwS3pjYW9rWXN1aFQ5L054MUJmOGptRFZqTmpFMFFsMEcvcitxdTFHSTJiT1V0aDBLODQwbHliL2dkODlvak1UcCtya1p5VFhnSEo2ZWxsd04xQWtQaklNajVnUCt3ekZpc3djdEJjc0wvSzlRSDhnYXNic2JHeFdYUTM5UE1XQnhKS2dNN3JMc3ZsdzBQTXQ1TzRHaXNvZ2JjVnV3RU8wNUFhTldIQTljVHlRRThIVkFNNEIwL1B2RmZXM3dXQTNZcE1VMUdab3JMb0wrbW03RXR1VVpJU2xVMW1lRDRRMmRUWmlua3dYQTRTNWZIYThIdmVVWGtEbzk4SDJBUEpGZGZqc0l2UkZud3hNN1V1aGEwdkJpeWpkenRqRXh4R2ZSYnVnbmRpSnRkWFcxUHJLVzBlWXNwOStCWlNoVjE1eko2R0RDNGxadlJ5T0Nic1o1WGoyemc5cjZmRERGc2F2a21zdTludEZIMWtwWTl5ZHZLRXBkT254VHlMVWtCak5rS1lWdnJSSTM4aWlXcE5BL3FPMHVYeHBhTXA5TXRPSmVOUUZrRzE5Z08vTUJpQ1B0MGVObXhGVTNOWWRZZlhkSEt4THdKcjRqWWVYTEVwZEVudlhkYkZnZGo5cDYxM2tNNlVqZVFKUXA3VU45WnVseCt3eGZ2aXEwNVUrRkY3TXZod09oditmV1FHSFp6YTVRWnNOWDhDUmxJOXVTS1N4YWpqeHlwNFEvR3JGMFhVTnFTbWV0Nko1Q3hZK2FwQXBFczdUV3B1ZFBoRkIrTk9WeFBKRmZBaktYc2g3Q3o5c21UN3ZMRXBVclNnWVlLOVpYdEUwYUMwclpNcjJZdS9qTGJhSHNJTzZVd3VyVmxNakJqUFpnVk5BblBoOU1ldE5RQ0ZqRjAwM2Jla00wVGwySVhrNjltUW5lTUVPVUNKVFdndTNHbFdWRWFHMThiZ3MyYkVxM0dobWFzQjltUVRCL2JETkpoeGhhNHpYb29QblFsYjhqbWlVdnhWVFZXMVVac0tnWWxsYm1wZHdJVlBXYStPcmJ5ZzZuVXVXSDF3SXlsdVplV01ycWVTSzVmeEQ1Y0VNZTNjT1U4dTB2bGlTdW9sLzVqRUdvS1lDM1d4YXFhTE5FZnd3YW84bVBvZzE2c1FlTFV3TVpSa0MxNExXczJHcVo3Nm9ndG53d0dMRm02MmF0c25yaFVOVzFkNjZXWFR5eXRXRGRqTzhsTDdCaWR4L3E0QUx4MUJaQ1RyN1lUWkNNMUdQZGhvcXZKb0xUcFZCNlpydEtBcFRmaU1vZHNucmhVYmVCa1M0Ym9Ca0ZvZ1VWeG1obUxveDRyMGM4MFR1ZXgxQ0JNcDFibmpyQklmNFptck9jQndIMnZ1eHZtaEJoV1ZhRlhYUDlWRllqNXVqUmdjNGRzbHJnTStxWmRSR2NiMWl5a0RlaTkyQkdCejEwVmhWSmNxQ3ZHR25HdUl6cEZiUjNQaTh4WS83V3NXMU5SczAwejlnbHhVM3dzdGVVWXNDdCtZdWFRelJLWFNkKzBpNkNlV3p0UG1objd3eW5YM01icVBCWkNHa0JEak14WS83V3MzU3N2aE9Jak1leEhvcXkwbHIyMlpvQkU4ZUd6SzM0dThHV3VzaG5pc3VpYmRoR2R6VVpjQmRWSU03YnlMU0ZlWlRFemxzRnZEL0QyVG1UR0JxOWxOZFpEWUFDZU1tUG5NTCt2cGU1RHlRR2J2Y3BtaU11aXYyZ1lyZ2habCtwQTZkUDRHYTM3WHRNU0g5Z2RTMEhhamNLNkdNeUpka0pHT0RKai9kZXlYaWVISmNDTDlHT2tiSkxNdGxPb3lBR2J2Y3BtaU11aVh6VTBoVG9FdStGWC9kTWhBeVRxMEgxNk40d2I2d2Yyaml3dHc2RzU0V2tzY2xhRitGZnlHQVhncVMzbkZycExVOWVsZExyYWdDWHhoN095bmlQd2c3eW0yTlVobVEwL0FlS3k2SGVOZHFCY29KOVBSOFdsR1Z0NW1SQS9GYTlwN0dJT2k5czZtSUNQSWh6NlFIQTdDZ0JPdWJCTlE2T0MwYkVlcFpsUGJjRFNrRTNkSDBrWGwwMi9iY3k5ZTJCcmk2cThFdlUwell4OUlwVXRrOG1SRGcxaTYyQWtia1NOWHRTWFZZZ0I4Mi9nWm9BbzFsd00yd1JuRE5pc0lac3VMb3UrZWJ4SDU4VEJEWUJPMUFVMU14YmJYY0hGbmdUT3hpYXFFMTJCS05LaXEwb3hnZnFwWnZLV1pqajFOenp2c29nTUlZdTZNV0E5YnpKdHlHYUl5NkpQaHV1cXFnWDlMUkJzN3lDTTFBZDB2ZERob3FJNlFyNUJiQjA2YnBQQ3hIYmtjdFJldW1VanA5NDNIOUFDSEUyRVVaYmdhUTFZTXBxU1Y5a01jVm4wMzRTNmwxVXRkSHRnQzhINTZENjdac1pTUnhJYkt1OVkrZ2F4ZGJ6L2lrT0RTSUNYdEs4Qi9JWUpMc25yS0JHMVExdU9HTEtKR1hQRUZkS2YvY1ozMzRXcXhaMHZ2ZWRQUWpMVXh6YmdyMGM5UzVxeGxBRm5BTEpuVW5nTVhhL3dOK2tXZnJJRjBNVHhKNFBiOU5QaG9KeCs1TDZ2K1BGZnZpYXYyV01pWFU3RXJCZFRsbXJ4eFRoZlhCSDlRNm80ZEN0aGhWMy8vR2EydVJxR01ZU1hKQzhZdnBHeUxPUEd5NE9kdDZKZHR4RkJHSXl4MmZDVzRsNFVqV2VFRVNaU0JXWVVTYysvK1ZrOVJQNUwxajBXUk9XTEs2SVBJVVpPRG56YUsxbXByRW16ZWxHeDViOUxKaE5zVG9xSHJ6VDkybStydGxaYXgvYy9lUFBtamV0S2x5eE8xcXUwOE10TElQUFFBOWZsOWdDT091Ky9nUmh4a0UwUTRLMW41NGlsVnYzZmVRTFBZWjkvY04vUDB2RnJ2SGtEVEVnWlhVbVpZR00wRXlQeXhSWFJuN3IzU1orSnlwUDNya2hTK0ZYQTQ2WnFYVWM3amFXM1AwdFVpenRocjlxVWRkUFdhdUNPWkZ4eGo2S2l2bUJHTzNHK1c4MmtCMXVueEo0YnE2b2VDVCtXNGhLUkw2NXMrbS83b2VhSEQyUkZoem92QTB4VWtsRGNzL0RJZmY2di9LaTVyL0tYZm9TNDgrcWxlSGIzbVA4Yi9KQVEvZFpOdEg4MmNZOHYxdHV2Mzg4azB4bkUxc21rYUNSMnJRTVdJM0hBZ0M2dUl2UjcrcHFEZVhsandQcFRpbUhxTTAwN25DQ0pmNUNTdVVBMGFmY3ZHa0pjUTh6WGpKZzRPVnc4Vlh2MjhlU2hZNXJoK2pzMG9SUUNSZWpyWml3dDN3Y3BOQWVNSnJoTi9hOFhIRGNQU0M4cUJzUE1Va0FiRG1kVDJGeUlyajVFaE1wOFlvM1k5Ynh2cnBSSlU2ZFZoRDdNbnkxWkZqdWRaWGZvRnRsYnE3SUdlUFpNT2V0SkJmd1FrYVdBOXNRZjVKYnZGYloxY2tucUdRTGp0SFZpZ2kxQ0g1YnJ0dVFOeHJzOHQ1Q1JRM2txNGs4aGdTT2RSclVVOWF3UHNqcFZtT0JKbDNxTUxQUXVhMlMrbXdrbGhmcWttYzJXUFRZVWMwWG82MllzM3FXM1JvR2lPYUJ2WHV3M3JVdFdqVkw2enA2MWRIdmR1em5ySzFwd1dQcEtZOEt5UjFjOEovTTdtRm5LUFZTRS9xSjJ0ZVBsb3BUbFQyZjAwbTI2L1dyMDRiVXRQY09nL2pYTE1KdFVCbHdxU1N4UkoybnIwT1dLRGR3MHh0OEp1U0wwOXhUcXI4QlY2UHhlWDR6bm1XYzhtalJ2YWFWYUIxcGdZRy9MM0VHYWFuMHNuMVRuWkcwZG1oRzJjQ0szbnMvSmdEbmM2VC82QmR6cmVpdDlwZURSaDZIbDNONGRzTWJVWXYzbjZXQkIxMThyaHBSVEMrWWswT25Xa1pablQyNythSkdXbDJ5ZHNqdXVXVVVIMXM3Q0hUT3V6SkF6ZmN4bnVydTdWQ1lYUHEyOUYveXZsOGhiQm5TbnQ0eEtzSU9rYWZNNDMzWVlKbENrazQvSzRneFZ2aFNQYzRpWncxUzg5Z21IakFObWNhWmYwOFI2L0N1L05XQjFXY1hXTm5GVnh6aFp1SFEzSzc5ckd2UmJUWnV2dFAyYjJEbUZlK2FTa0pYN3FzTUVrRkMrMHJyVHUzT0NrOEpKMDA5b1VscFVhOVcvMWllUElQQnlSQ25Xam1uR3Z0eEJJeTVrNi9UVkxtaGF5eExqRjc3eTRkM0VoSklpVDVxK001c1Yyb2xaeE9qQ0kzUjlXQVREdXo1b1Npb0wydUNWa1RGUG80Q3QwOFZFd3k0REFaaXgvaWV1dFBWdzd5Z2p2M05TVmI4c1hYdS9Rem5ZT3M3ejYxVFpHNnNPL0kxV2xxdGt3ZEo3WUdxWXJ1MlUwWVN1dG02LytmYUtBOG02b1cxbEY1aFJyMjFrWjd5d3FWZjhEWUdldmpGUWpobmJWbWJzdkc1TXBTSmR5TlpaSzBYQlMrVmxEQkpneHNMdFljaGlTdlpkcFpSTlM5Mk1YWFBhd3NOQnZLdXRnMjFubisyUVkzNGtJRkQxRFZoOHFFWXVXdVdZc1Znd28yWDdjZjlsNG9TNnphaWF1NjNqTll5OUQ1TU9oM3dFQXUwU0owanlqdE9sVWpabWNIRXIxSVFubWw5M3dSb0ZuRWNoMkYxMW9YbVI4N1I5aEdqaWpBekRtZWZLd0lOdU9DMzVoQTdkNkRXaWp1QlFlNUhCN1VCdUxMT0U5aXVnaXRTUlFVMS9FNTVGQ05hUGVRS2JlQTZ1aUsyRFMrREdhWlFEK1F1WFpTTFVtVHFRUTJpU2xHdkd6cmJrVkpBSmJsMHV5Wm5aS0pGbStWSTJ4M0pyR3VFTXZoa0wvbW5tM0E3YVVjNXBiRGMwWXh0cUtzaUNDUmVSWGM5MTVsdmcxVmY1c2doZTlMVEFqUFYvckNhYU1sdmJaWURTRGhadE9ncUlwb0lzc3U2MmppL1hFNzVxbU1YcGlLVDVQeHBHdkRhajZ6SGxtTEgwU1o0amJHbTFJV0FYRGJZV3FWcDV1SDBIak1MdDV1Vzc2T25WNkhwVE4xSklTalZqWC80TURWbElPTWRoMlhUYXhLaTgxeGZyVUs5cDVMQXlKc25kamJBaGRTQjJpL3hsbXJFNFhhZHQ2SHhOcHlGWCtKQ2R4TWZVSDdkQWpkekpYb3hLckh6RUl0dkxJY04wYjkvM2wyakdWbm80WGU5RlUwRUdNaTYyemwvODNSOG5rUVpPblZoa1VMM1FTZkxDQ20wQitxcG1pV2JzNStoMHZRckNTemtZNDEzaUQvMmJOUGVTUDMzUGR4OTVUYkMwQm1KVnUyUTVkQzl1OG9UU1dGdmhsRm1lR1R2dEcxQjBrMkluRzJIWU9nWGRRVFpCVHIycWJzUWM0dDFOQXFRME0vYVptci8zaS9jKzgxNWVnSzFUMEdFbVlKZUZ3QlYxWmFFUGJIZVJ0elF6Rm05disxV0RibzZ1VXlzb1Z2ZUxGbGx0SCtzMGFjYks2ekdwWnV3YmtuK2Y5bThsRHg0UzFYSUEzUnE4eVpsQ2FHbUxzSmlMeml2R1dqWkROVTZhc1hoVENkakNxRTB6WTJtcFRIU0pJSk1xRmhrNWRmZ1BzcmpjUzZTYkZibVJSWTdUZ0lBMFkrRnYrMU5tbWhtN21BWjBKRDhEVHhxRTIyRU1HVkliUnFvWm9DUERnbTdicE1DaEdBTFNqRVVLRFp4OUw4Mk12ZHBLQnYvNFV6R2lpQ0IxYUNsTW9OSHJxMUZKR1JHSDczVVZkY0hpblVLUG80R0FOR1BoRDY3SGxHakdSZ2kzM0E1NG91ejhIQjRCell3TmpqazN2ZkxNV01sZUF3T1N4NWlFNHpROG1oa2IvSlQ1VStXWnNjL0pCdER5dkNwRDdEa0ZCRFF6RnJYVmFNb3N6WXhWMmpJZDhQREIrQ21JVTFXaG1iR0lyRUlBYjVVNmo4bzFnQStVam1ReHR3TWVtWjA5d3lQUWlVNWpmVkprcW41UnZVZzFCSG15aWJkVStWNjRXNmxpMkhleUNCeHU2UFJwVi9mblM3bFVUTmVVdHhYcEtvSzdLc2krRTBlZ3QyeFVBZnlGMG5tTXBHSUIycE9JekZpVXBLbGdxeGdGemowVUFyb1pDMEpyRUlEU2VZYWdUSHF3VnB5bUFqNGExd0E1YWUrc1pWN1dJUUNsOHd4UmUwZC9OeFowUURmbmdHZUl5cmhvREFIRGpFVXF6YUJic1Z3RFJCeGFVenBOQmZzRDBPRWlneUV3RTczVkVSYW5ENzFzRDBiS0xOV3pwdlE2Q0IrWVdUaDBnZ2gwYkUycGFlZzhnOWNNT1JvN0VuUW1zREU0T1M1WkVJRzJ2ZkJoQ2kxSUlqRTduZWRzNmlsay9qamRHOVlMc1g5UUJKN1Fmc1Vrb05FWHBaaXgxcGZlZ3ZPRlkxNWtCeFZVd1hMMHNzUS9OOHRNbG1MR1ZqRHd6Ukc3aDRpTTMrTTFtZURRTUFoTS9Udi9GMm5FTDd4K1JTTXpPN3daKzdaSFh0a21NWW92di9yZmg1VGZIZndZZ1BqbGY2UlZ4ZDZUUVlCbXk4Q3Q2aFcwai9UUUlQNUFxZ0hwV3o0QjJwNEkzZElnRkxsTUVRVHdTMjc0ZVowYkR6U1BEYkEvdDFxRVNGTGVOWEVkdjY1ejh5SDhDRTY0WHMrTFkvb05uaHZYbTY1dndDYlI1VGhHZ0JGZ0JCaUIwMERnOC9RT1Y2NTd2SlJqaXR4cU9FTnBDT0NpeFhJK3NZbFc0a1htL0lLYzQ2d1F3TldvbmR5NjUzdnlEWVBjdkp6aGZDQ0FzNlgxYkU0cWIzaDNVNzA2a3AyWFU4OE5BaE81WjdZMXZCeGY0eEY3YmlUbXlzaVBydVRrdk9mKzE5L3FzR0J6VUJyUlpCYnNpQW91ajIwV2JCNUNJNXJPZ2gxUndlV3h6WUxOUTJoRTAxbXdJeXE0UExaWnNIa0lqV2c2QzNiRUJQZUs2Ny9xeERFTDFnbW1jNVBwQ1hIVDdWSVVDL2JjeU15RmtVcHIyV3M3M1pCa3dicmdlVzd5ek9IcStwclRxNVlzMkhNak5CZEdHcHYwL2R0dHlycUFBNXlZKzRna3dvS1ZVSXlDcDRYOS8yYndCWkxFVDhDcGw0eFlzS01nejRqSGFRZ09GeWo4NDlqcGgyN0UzWCtJY25vc1dBbkZDSGhtOE9VMmZLVXY3OWlPV3NLQ0hRRjVTaGI3Ry9SaE9EWGZ5b1M0aHdVYngrVDh4cno1Z0Q1R2xQWEJSY2s3QzFaQ01TS2VtdHRYRWxpd0l5TFBpRTE4M0hZNThtYzlXYkJaNkp6RE5MeTZ0ZVRDRmd2V0JhVnpsT2VLNDY5ZnNXRFBrZEJjV0trN3ZuUE5nblZCOHh6bDZlYjloa3ZJS3d2MkhBbk5oWlZtOUg3SC9GZmpHMDgzZU9mSkJjUHptQWNmbXRuMXZHOWk3NG4zaXMramZBYm1hZExYbmVnc0lQRjA1NE9TTUUvRkVvcVI4UFRweFozWjIvbThzbUR6TVRwUE9mYm84NmlURGgvNVlzR2VKN0hsODlLbFQvTFJXVUNlcS9KTFdYa1FuYXYwUTdHRk94VHIrVHdkOGk4VzVvTjBqbkowWU8wczVOMW1xeno1bHIrTld6Ti8vOWVmM0Q5SHJETXJXUWpNWVNwZSswUldEcVJWNVYwby9nNUZEbFRuSnJuU3V0TzdremNPcS83SHdXNDhjSjNYMlhNanVGeEdGcjd5NGQzY1RKeUJ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VJnYUJxakRjOHRreFBtRXdJcDQrTzA3R29tWVc3RmlJTWQ2SU4xNHozSG84eDJuRlRCbU1YSHZuYWRYTDlUQUNqQUFqd0Fnd0Fvd0FJOEFJWEVBRXZyazBaS09uUHBoSjRQSDNaeVpyaWZNZjFRS3AzamVkb2FLZXl0UTVUTGgwdkRJc1Y2MmRMQXJkTzFtcGV0cmF6K21oTlAvTTNiUVVqdGNScUQycmh3YnlmL3ZPZmthNTVqTVppWHJTcExpbEI5UDhsZFpuMDVJNFhpRXdKNVpVWUVEZlZQTVQ2U1VueEZQcGlVWkt6ekhqbTI1bjlTT0Q1QVVPdEw5ZlF1TTdHVkJmRWh0dU5Wd1I2MjRaWjBWR1AzSWpNZjY1SnNXMjNzaDc5SDMzNHdmZjZUUTNldDY4Mk5LcEdQNUZzd1lqelFqVW50T0RrMDJkbGZzLy9VKzF4RDNuVlZzcmRNRzhYVk1UMGNIMC9UL2doa2MzL2VobFQ2dzQwYmdxZHZSOGl6WXJUeS9KNUt0aVdmclprNGpBaEhqQmlQK1orLzZRQUQxKzViVnI5NzMycStUOXVKR2VGcGdSQjJsSnZkdHBLV1o4VmV6ckVkT1B2TFpOOVgvZzFkZXV2ZkkvdGVDN3ZTdlRXeTlLTDNzU0VYZ3N2cTVkQW9hL0dHU2UvV3Y0UDVWWTBJcWNFbW02ZFVXNENhSFNqQy8yYStoaW9iUy9BQ25mV1lscXJidnB6MUgyQy9oc3gxZXJCUWh6TzRMaTh3aW9LVENLVFhnZXBvM0xCV3RPU0NqclIxMUpXS1lQaFpEcjdpd2tLN1htQmJHWlJvZmpDWUZwOGIwWUVKT1E1UzBaV3hQaWVSbkk4RnhXbmNITWRjVmNPczFFTGRSSVdJcFJ1Wm9JaUsvZHFFQlRDanlLNGFlT1FGK3M2a0hmZnhuem40cThBdCs3bFBNQUFCTEhTVVJCVkRqbERLaWlZNzVwVFFSR1lsMUp3NGkzQWhXUnNJM1JGTHFwaENFcnUyRkQ2M3NXSlE0Q2dacXBzUGlZMUlWK3UyZ1dndDF5d2FvVm45VDlZbDNoVXRxYlRKaXhwMUQzc2lyZHdTb2JoV2JjbUlxeVg3VG5iTkl3YVFpaHF6RXRiV25Md21jdlpXUTZiaWgyRXVhT2FRaDJYZFU1ZytCU0dKeDNXeUJVNFl2bG0wc1lKaGpGeHF5S29HbnFwa0EwbzgrYUtvL3JobUl2WWU0d1Yzc01hcUhXNjVhMlhLamEyQmNna0RSTVBDeHNSeHBBWGNDcEJWTzlDOGxteldTeXZHMHlpWE1IVm51OTZxc0lTczRPMHcxbm0vWUZEUGNTVkJCYTJIWTBMQTRSM3RmQ2FkNktybktwVEk0YmluUEdMQkVXcjV1VEJkbGhjanVsNzlaaEZDTVh5VmNSQ2NZbkxXd0hHZ3ByQ04vU3dxbmVXdUlpNjdpaDJFOHlUQnZDbUFWbzUrVFpxUHBKWG1RaktPTFBCV1grcTBScllmTjZnSE5GSmFmN3FvbUthazhxc3VrbGtYS1laQWJYTkVFaXp4dzRrZmJPaE5LUU13bGZ5TVFaaFpOcVArbWVLdVRSa211RTlUVER2NWhFcldKbzJFWitJOUJLNmp3dGJVMUZibHB5ajJRcHgrNG04MThrVHlkcGpQWE5oWTJXM0lRSk93R211YVR4NzdpaE9KczAvaXFvZWtlcnFJN3dwZ3oza3NhNFRMM1luclVrYlBiTWhZMldYTGZ0dStta0RqQmppQ1lWN2t0SmRjeWo2Z090U0FQaGJSbHVhRUtXa2V6eEVWRDJ2Z1lJbENXNTE0NW8ybEtVcXFpV0xlN0YyTDRWaSswa2FsU3hiSXRHbldFeUtVdExXdFkyd3ZzeVhGZUtsSXhqajQ4QTNsSk1RS0tsTDJTZTF3R2F5d25aRXFKYXh2Z0tNblRkOWhHcTJ1SXBLVnVyUFcxdWFzZjVNNGJHTEF1eHgvT3VwaTFzV3hvNk5YVWtxc1VtZW1zSjA2N2pobUkzWmJYWFZXcFMxOE56WXFwKzBtMURMSkhUazRpcy9NOEhqbi81ZlNkQnVURE5LMmtMMjdZaVJicVR0QjFWZEtLdkVSOTJFNDZGMjlyaUtXbGp0ZGRYOXpwWTBlWjZMUDR5NXpud3pQZUVlRUNJVjUwMksvLzlYVTNnRXJxUEI3VXZKdG40MXNKR3R1TzZJN09kdUJRbjR4cE9FaWVlU0ZxSzE4elZ2bWNlVG1CbTFzVHN5T0tKWlp0dmlsOWE4YjdqRGxaSm5Md2lrcW4vRE5lOWFsd1FubWN0YkYzSGMzYmljekZ1czhZM0ZCTTV3V3FmSUtTV3NkclRUdkd1RHNlcGc2aFhidm1uZXVJakZQVWp1aFpnNVRtSjRHOFljbzNtc0c1ODZ2Uzh2bmJvU2N1d09GNXk1V2dtM3FxR3ZlK1F6QW1xaVZkQ1p1eVdpa1lYTTk4QmFya3FkWXJHaWZrYTR1NCtFYTgwdzlQSEs4c25WcGRHbURxNzdzS1ZxeGVmSnoxdnoxallha0s4VGlPVTdaMk1Id1AwZE8wSHBWTTRtVXN5Z2NtTTNaWTFRblY2MnNkT3h0VE96ekVBbXJVYzhMVVhMbStkTGNubnlYbW0yb0RvR0NzN0J1Tk51RS91Qm5VMUU3UlliMDFmMlA3SzlmYXBUeERMczlVSWUwTXhqWlBMU1JxdXNkb3ZOUFhicDM0MWEwa1Rqc1hBS1FYWDVGeUZsY3p2ZnQzdFFhcitpNWVrdVpjbWtYc1RKUHAyM05idldRcXVDS2NObzB4TDdVZk1RcTdaTDBnYUpUMGNxNjNZTWViZVJob25pMGszT1dpMWo4Ym9GNXJpZU4ya2pYTURlU0pncFp4MkVMUEpWbGduTURnZ2Iyc3BqQ2p5d0VTZTZnN2loS2FRM1krR2dYQlhTNFlsRTg5TkM5c21aWnA2K04wbzl6VXRmNjRYYzZmVm5KbG9oZ3JLcG5IaTFaTTJHL3JSSnZWYnZ2Rmo0SHpYcm44dmFiZkt6blFxNGE3cTBRQjFBM1hPdXUzTFdOeEJoMHgxTzFaZUJERk1QaGJFSGhyS0o4aXN4M0xUd2liZEI5NFhTOCtLZ0FGaUVleVlrazdqeEt2RzlXbC90WmVjSFAvZ2Zxem1UbEtoV0s1VGlBQ1E2cEpZMDE5a3I4b3JsMU10YXNRdm1XejhGNHFMcnNKclNmZFFmS0s3dmFSbEM3MHRFV2t3bU54V1ZUb0djRHczTFd3M3lMWGcrU09WMmZmTllneEg3dmpCTDFxcEhucnJ0aG0zWm5iY05FNjhSdExnVzhPSTlWbEJsWGR2bVlRcFZEZTJMK0xwcHhaVEQwWnBVRi9QWDFVdXkrMzJZQlNhNTJPMDY1TW8yRUlzYXdzQVJMbXB5a0tWaThORkMxdVFaUUxBZmwzbEpwODFWVHl6Ynlaam0ySFpqREUzRkZNNThicEpGblZMbXJFdmcyVHR1c2hzMW5hT3pYcFBOOVRXWjZxdWJ4cFVOeVFMbGJjMEpLWmg1QlUwN2UzM3hsc2t5emg1OW93RjRBVlZCb056UllWQ1gxK1pzWlZheklhdHZPVlFpSGM4U2U0TnY2TlBRRUZwcFVNRVlXdERNWlVUcU9KeFBVZzNZLy9NdG1HSi9xS2NpWUxhenVvL3VyczJNUUVnb05vNzBMaFpmTm9hUXQxR0NYMFNtcFphQUF5MUdBTW8zbWtBdnR5ZlJZYm5OZjU4THdRZlJhRUoyNUUvZU5xQ05UY1Uwem5CalZldHc0VTBEVE8yWnUwNlVaN3pJbGhNY2krR1BPTUJBSmV3S09uSTFwL1ZoelEwcXhlN2NXQVZCVWNmeHVXbXpHcElLbEd3YTdvWml4a0R2Yzl3VlRWTW9ObGJjdGVyb2xKOVErMU81eVJSc0xUYUwwVjFBN3pZbUY1TTJ0V0lDcHppczJId1ZxVXVlRW5xVHNSSFk4dlFiYnlaclY1Q1J5N0tjVi92TGNic2lmMTl2VjhGaEZ0eVlTT083Q0hvWVRXVUE5cHI2Vk1RRlcvNnFuNUFpUDQzakFyU09mR1NHcXBXZTFDQ2RoQnBnSkw4WmJ0Nm1YSzZIa0NtaG81WEpienJSaStzcmJhTXJhRHVpbEZpUUc3WDlPWWJZd3gzSTJJMDlZV045TTdZT0dscittdERHMUkrSlZ1d2JkMXN4a0txTFVVR0oxNDdZUk9wcjh1UzlFaDc4amduZ2lYV3RoV1FIWUZwcXJhcUl0RGZkNDNkejlrWFlSY2FHZlRNcm41SVNpMEE0T0ZaVlRCSnNLVDNic3NzaTlxQ0cwYnFBOXB2Zzh3TVQ4dVV6NVMydW1OL1BKMlRSTUZXamNvTnZvSTZNYVQxeXMvS2p4Vkp0eTRBeXZhczBRbXg0QjdxVSsvTUZvcnNEc3N1NWpBMUxhQ25xQURkWm9wUnAwMTZ1YkRSZlUvTG9vRGd0MlNodXQ0SktOWWFzUXVHbkRNNFNSUnNWMS90NlJMc3NxdzQ4SnlURVl2K3BjMUVIZ2wyVGkxWFlIWDZOdVpuYWRkaU5WdEpYQVN0MXVVRlFVTXRBT2dwUjZwQUVubTZ1cVp5OVBYWjBJK0c0TGRsZWxWZnZpbTJxZFdGb0xtaG1NRko0aHJiMXBrMWw0aUFnOHZuUTNrQ1NQcUtVd2RDRFFVNVdKMThCbXVhbWpablg0UStiMjVZQk8wcDloK3o2YllzQVQxNFF3Ym81YlY5RlFwOHlLNHBLUjBqUkRrZytDVlpwbXV2ZTVaZ08xcGVzazVTT1VuVWlvVStPV0N1MGFhS2dJTnpJbGlBcEtUbTZ5Vy9iYlRidS93ODJxN1U1Smt0akdvVmxHZ1c5T3pwa3NEVXVxektKd20yYWl4c2pkaFVET2tvQWsyOUUxQzBCYjY1b1pqQlNaSmd6ZFVlODdqT3VzL0RPYkZqMFM1dG5pV0Y4M2ZOOWF2K0FzYURHaTdkRlp4TFdYYWl3dFRaMTlVbGdVcDNWVWtZaWlzcUZQaVFYZU95SnV5dVZkVTR4TVN1cVdKVTNyeTQ3eldOcFNhRGs2U2RKM08xUnllTUtaS0x4aFJvdCtUVXdvZjZrdUhmUUdrYU03R0hpUmxRUi94Z0p2YVNyRHMvZlRidE9QWWxMNDNLUjg4MWZUb0hEMUU4bm9CT1RhdGhmTnZnc21tTVg4cWltN0VkZTRuRlFyZ2MwcUhIdkNuM0RFNUFWdXRPQVFsenRjZGNvMDNrUVk2K3Jka0YwYWY5ZjAzWFluekI2a295dUlIdGd3a25Ha09ZaVRFQVRORkhMQmM1aiszcHJXOFpmUng3ZHJzUnllZ0ovTFlpUDUzV0dBWUxFalF6RmtjOWFxL1NMNFA4MjdJd1hmdzEyTS9nQlB0d3NibHAwVmpmNjJCbFhhTk4zcm93WmdRcjlkU0NYUjB5WDdBV1c4MWREK3ZLYnNnUVp1SlVNNWFXbnpTM1l6V29wYTNzQUY0ZkdLQnZZeFZmMlBRQ0lLME42TDNZRVFGSzZ3VDdzTlExbDhFSnRBbXJqM2kwZzZNQjFFQjdselJpNUszR0MxazVUaVY0YU01VDZKQ2JScjIwYjR5NTdDQ0lwSms0M1l5OUowMnNJblllMjlaYWo3bDNSNnNUdFcxclFmS2FDeHRXQnQzdVJUcEV0MFg1NEg0NGZzME5VNEFPdnJtaGlNR3VoR2R4NHZWMUlRYjBNUkMwVHJVR1ZsYUNCUG4vbk55Z2FKaXJQd1M3S2xra0Q4eFlNZ1NYeVE4VGNNdC96M2ZmRHd6enI2ZE5jbjBMSEp1RjRBMHNWUnRNYjJHZXVrQWcyMzU2NVZzSmw5N1JFM1h3elExRmFBeHF1clU1MGMyQnNQNjJOam5RbmxiY05qc25kNTdxSm93UWJBQlIyQTR5WTBsZDJnekNhMENvRERNVytxYnE5K291WFZCSlN3Ni9pQWx3cGZSeXNqejFEUTFrZ2tiemFmeDYxWDJ2YVlrUDdFYUY1RlBUL1JBM3BRbVNzbVJ4TXFOWEc5QkQzVnVCai80anBPdDlmc0k1dWFVSXZXNUhNV3FhNnhRUE01YVV6aU0vRDgzRVdIaUdOMk4xdFFSTDdDZDg2dEcvbnRpSXZPR3phaXhzZGFBWjVQanBNSjFFSGJwUDc0Wng2bUhlRHI1cWRRcE5RWXB4TW1mc3loRkZjN1ZIZ1RESE5IcDg2T1FvaUNMTzVvbnV2S2xxcnJUTkFRd2RqeWE5UnJpbTBVeGNpaG1MMVl2NmlPK3dwNmRRb1JoamE5clAwalVXdGlyZzlIbWVqdFFZYWNaV2NGdmxwL3dpMnIvTFJrODBOeFJKWFV6bkJKUDR2a1lJWG5PMUp6RUh1M0NOYlprdnVuUXZJODdHZzA1M3BHcitIRGhkVmtINEdnUmhKNXkrYUNaT04yT05jam1CT1hFM3lyRm16WTJvemRwZ2dJS2pNN2tISnJlbzlKVm9kZFRNMkNkTUZaaXk5WTBLT29ZbVJTcERPaWRRMEc4UkJlVk1NNVp1VXdSclJIczN5Z1BkVC9xanVETjU5clRWYmtIOFhvRFpEMHBXL0NPOHhVQTduUEQxUit1c1JPWXM1RUZmM3c4S3dFZytNSXN1YW5xcW53S3M5SVd0anVBT0pYU093b0thR1l0T0lFZGdtTm94ZEdoelE5R2ZYRk01d1JxNkhoSUpILzFJa242WXBtSy9XOHlxbFJhZFljVXNjMGFoeDFTUG5XMi9IeGh1UWhXV25SaW5zZUJySnNqano4UmdmTGtFVm51Uk9MVTFMaVE3cDI5ZVVCenR5SzZHaVhnc1JvTHRIWVNSK29DdXgwWk13MWl6elExRkVNamdCR25MWVJYaG8ySHVab0lUSDZvNTFabW1ZK3V5U2VIVVFtcWpaNnFHWGVJZWRXOWZZL0k1Q0s0L2hhODErVE14MWgyckZ3L0U2bVBoTUxva2ptOVpCSzdhME5BYkdNc3FFeFpsZndEUFIrZU5HUDViTW5sU0dISkVmRTB2UEc4TVh5cVZ3UW0weGczS0l0MVUwengvNklVRGVHOURacG0wdTZWTU9XMVBaRkJQOU80czBZWVk1dHZhVHNTRWI4YVN5b0NJWUNZR2NDdFI2aERQcWFZdlVIeWYrdzlzS3BDVHFtSDJHOTk5RndRcDduenBQWDhTWnNTYzRlTmRmejZNa0dZc2hkSHhsQ1hsWjJqcVBYRk82d05COFF4T3NJdUViaDY1aDMvMkwxdkV5ci84My8vc1ZoalhDYlRpS1cxWnZXd3ZKRkh4VTM5T05NWGZnM24zWGtGeXhiUjNlLzlIMUMxLzM0ekZ2amtwRVplM2lMZXlMZ2k4V1R5MzR2MlB0dmdvRVRXZFBwa2VFcFNoaThUZDljOXZacHVyWVRFTVlXSTljT2dXa2JJY1JLQWY3RWVKcEVrZHFFRGd5K0JrVVVTZHgrOHhFU05TM0tRa0E1blBhUVpnUjVpYkozWnRweGdHZDdjZkVPTG53U0ZjUTl3V241VzFCNU15bElSMW1QSXJGRjB2YTZyNUorSzRKY1IvbEZVcGp6NTNRb2lSaTJaZW1rQnVyMVRXSkpxTCtpNEJCQ3NUZkpJTDRvNGlqZWJ0YTZIQW04NkpQcStTRUNPM0VkRUFleC96L2x6WEFBNWpVMEtVOS9TZkV6L2V1djNKL3hYV1cvbmQ2LzlDc2VDYnNiVERzaHJPeEVCRzdhMnFmSVA0WHZhWjQwLyt2NlNDVlcxbG03cjNTVjhTbFNmdjlmdVZuLzgzTVFOcUUyeEhGeDAwTGFYSlVPNDVnMkZyUXpHb1BwV1RDWDI1di9ldFQvclpuM3owM3FBWS9zLzJoTGh1Vk5EVEozNlo3OXg1ZkRPV2pzVzJ3cGtZcW9pMjdKd012NWZ0VlRKV3pkdCtxUG5oQXhsN3FFKysySEV4MTlpK1BqZmFHNHFTUm9xbnFVM3lpVm1tOExXZC82eWx3S3lJVHdsYStubngrbVlzS1pZYjRVeHNYL2s3Q1VhdkZwenRkVk9jaktFTmc2bERmYUswTnhTTm5BbUJycTVSSjZUSG9oYXNoU0NXNFp4RStHYXN2OHNYNk1UWVF5L2ExT0l0UWE4dlZFZzNZN0VoYWFsSExWSnZJbmRabDNJVW1mSHNpNk9NMUlTa21kaTJXVUttczQrSzN1S3BpcWNlMi9MWndSSzJmdUo4Slg4N09xMWFxTDBCYjVRQkhjKzhRem1sTDhDd1h6UXBweEhVNGd0L1Y3cXU4YUxST1cvZXdJejFkOHByS3o1ekpabXgyUTB0aGc0czEyMUo3OXZDMGdFdUdVdnVtaWwxV1N6TlkzYUx0RnhhL0ZyZW9xemxQVVB2WEhoakVYZGxRMTI0TERNMnMxR1hDczFudWhsTHgxTkxCdTIrY1N5cHExbEd0clRBV3JFaFhoRjMweWlkcS9oT2FPdmpVR01uWUt3ME16YXJuY1hnZ2JxMEgxRjd1UkFmaXZ6QnM2dExKcjZoYUdhT2g4eCtFVSszWXE0VzZwSlc0ZE1MVHJWQzJ4NDJSREFUUXpjeHJjU1RZY2FRUmw0VmUycFZ4WWZ6ck05cFZRd05PNzZobUVlOG9LVDZKNjlhNW5HY24xNzUxelY4ZU1jWDZIUm9nei82QlJ4bnZGU09qM3dhQSthd1Q4TXp5RHlLYnkzZGVTdDlwZURSaDdHcmZIdlh6SHRWdDJLeG9iaHVKdWVIV3ViOStad0NYVFY1NU9ROHcyUVlEdVFJaXRsZ0pzWUM1cnZsaytiSzlYZXM2TXFTNGU0dVdhelZEVkVlRnNlOWFxM1pGbjB6YUw2aGFhYWRuMUQzK1A2Yk42NEg3WHJRSDZXdDZ6ZHVQdlJBVTFOQ1Q0cGIremc4dFI1TUt0SWQvOHB2eGZLWlAwVGJMalQ4ZkdLWHJQMk9XQTE2Uk5LUHplcnA3SjhwdUpHUWh0aTAvdkZ2R0xuUHAyVk1qMitaWndycEdaSFNVT2RpbWZrdWJtTDZUM0FYdzZSdlRLUlhpNHkrcUtLNnJsWkhrY25QaW1FekorZTU2TEY3dC8zSmYxZ1llb1lPWDNSRDBhOTkzcm9kbThIU25MV2JtWkgxd2lZdGxMSTFkOG1jMFl0dUtBYm9IK3JudVprQ1VVZkVtZGt1ZG1LM3VKNFRCK3pRM0FlcUZkeFFEQWhlZGJWTkY2SmRuRGdqSENNUnVGcUM3ajF2aVdUQXpaVnV1UDhtZVV2eDdKWFJGMU5vajFIMDRmQTNOVHFtUWp0aG5RKzRnclZnMk1LcHBXYk5lVDgxMzBWUG1IZlhSbE9ncWxpNnpQeWdVK1dlL1dwQ1lvVjlRMUZMek1LUmhNQWJWNGJFb2ZJcWk4RHZEMGh4NmgwV29jVGdudzFJUFpIWXNKSC9IeUhkUnlFYWxYSS9BQUFBQUVsRlRrU3VRbUNDIgp9Cg=="/>
    </extobj>
    <extobj name="334E55B0-647D-440b-865C-3EC943EB4CBC-11">
      <extobjdata type="334E55B0-647D-440b-865C-3EC943EB4CBC" data="ewoJIkltZ1NldHRpbmdKc29uIiA6ICJ7XCJkcGlcIjpcIjYwMFwiLFwiZm9ybWF0XCI6XCJQTkdcIixcInRyYW5zcGFyZW50XCI6dHJ1ZSxcImF1dG9cIjp0cnVlfSIsCgkiTGF0ZXgiIDogIlhGc0tYRzFoZEdoallXeDdRbjBnUFNCY2JHVm1kRng3SUNoSlgya3NJSGhmYVN3Z2VWOTdkeXhwZlN3Z2VWOTdiQ3hwZlNrZ1hHMXBaQ0JwSUQwZ01Td2dNaXdnWEd4a2IzUnpMQ0JPSUZ4eWFXZG9kRng5SUZ4emFXMGdYRzFoZEdoallXeDdSSDBLWEYwPSIsCgkiTGF0ZXhJbWdCYXNlNjQiIDogImlWQk9SdzBLR2dvQUFBQU5TVWhFVWdBQUJpWUFBQUJXQkFNQUFBQzVoRE1mQUFBQU1GQk1WRVgvLy84QUFBQUFBQUFBQUFBQUFBQUFBQUFBQUFBQUFBQUFBQUFBQUFBQUFBQUFBQUFBQUFBQUFBQUFBQUFBQUFBdjNhQjdBQUFBRDNSU1RsTUFSSm5kTW1hcnplK0pWQ0oydXhCRThTRGhBQUFBQ1hCSVdYTUFBQTdFQUFBT3hBR1ZLdzRiQUFBZ0FFbEVRVlI0QWUxZGZYQmtXVlYvU1RvN1NYclNDVkFsL09IYUVZRXFTcUVIRm1UTGhlMldmMEJMNlBrRFFVdXg0MkxWbHNMU3dkVmRVTllYR1dGSFdlaXB4VklRTVYxc0NTVmZIYkhLcnlwTVJFc29LVWhjaW5XQmttNFlsaDBzcU1RTnU4a3VPM1A5M2M5M1A4N3JmcS9UbVdReTgvN29kKys1NSt2ZWQ4NjU1OTc3dWp1S0R2Z3EvczJYVzMva3liaHYzZ05jVmRYaU8vdDI5LzBMZlp1djNzYjR6RysvNWxqMC9uc3hZK3dtdHl2amU2c3U0Q3FyVlRmN2RaaHQ5MnU5aXR2ZUFFdDZSKzNLSDRDVGpPMzl1TzhCelI5YytSM2JUdy9PNy9iU3lVdnNVbnJqMWQxU2VCMWpGMzFqT3RBaGVlcUxGUHZDYTI5bmQvL3BTR1FWcW15djdYT2FaZk0rNk9xcUYxczNwM2U0eUg2WTNuaTF0N3lLc2NjdjR4amN4LzVQU250NUMzTVVZNzh6Q3RrZHhoWURQdkdqQWVncUE5UjNlcWs5dnVZVHFVT0RCaGpVUXIvMmtiYmR4MVI4K3Fqd0NIeXM3NTkvZ2JGSEFpN1hzWE1XYkt6Rnp0N3dranZ2dlAyR3MyeXZaelVjNStJTVcwcnQzbFhyRXlka0xONUprb2hTZGU4TVRBT1djVW9QMXhobFVib3gvNzM0NGR0dUZQWis5cTdmL05lZVIvOTB0R3h6R0h4RFhTT0k1bE9NZVBnckYyM1o0MW9jdi9mc2x1TmNYbmtzdFhkWHJVL1VsU1VZKzQvZ0FPb1NwaW1HYklPeFd1clk1V3dvZlU3ekYvZTkzM0xvUDhPQnl3QjloN0gzM0hLclJPMDVLTU5VMElGNW4yN01YVU1XN24zT2Z3dHhPdy9jOHA4KzdyR3RUNlRQd3YxODRuVzd3WEFPTTBTRnM2c0R5UjY2dFhYbWprOE5SQnNod3NsN24vTmxiZ2txaFFmbjBtY0ZnTzNla25TYkRMUERhZkZRTEF6UCtuaWtsbkNhRlBETktKcHBzV2NCUENtbXNYTUp3cENsbU8wRWxCZllhUjkyQWVJZjcvblE0MXd2c2gra2RhK1BUMXluODlzMDJvendNbXNQd3J4ZVdzcUxCK0dOdUIxQmxEbHB4TjhEd0MzU1hOUE1qYW1tSVhmaHU3S0x6cWUxcTFYZit5czBMVVJSaFgxZDhNYm95M2tqdHlTSGdFcis0bDBIaFZlNHRNVUFlcXdCRzJHd1VQM3Q0eE1OeHA0Y3dhaDhpdzMwQ1pqaUhjK0w4Vmp1R1lHOEhDd3FFTWxXYllJdWN3OThzVVJOSmhJYk1XK1p1OFRPSFUxOFBPZC9iaGR6QUplZExIK2ZPZzlSaU4rekJzYVYyODRyeHNjdkVUdG5rOFJXNHdrSW0vZUpqM2Q5eXRsb3NQdmF4eWRpeGthd3lQc2VES0J0U3d6TGhkWU9uOHh4SE1DK0ViWWVJS1Q2RXhDNVlBdm91QzRTd2FaR01BWlJoTDJkZDMwOGl1cktEWDcrenlHWVh6Y2x3bWRRblM5VlRabzdnZnFscEhtNEV2UVA0dHFXMjJYQmVBN0NocE53eFZKTnBpWlBmWHdDdzdUdnM0dmk2OEZsa0U5MFZINjdnUlBYMm1VYzR4TDdHSlJ6WW5IWnN5REtwb2JSc01KRVh0Z3hMdlpRa3crTUhaeHgzc3g2RnhJVDVpc01SN2RoNUZMNk40bk5wYktYUkE0ajYwcWpxWVlwcE94Q0g1L29zdFRaSlZ2M1o1NHBGNjBEZktLZzh4Vys4ZlB1Ykt4SGdqWERlaTFqcEpKanc0c0NsRTBOSWZ0aGxSRTFrbFNzOUhuME5xbktsQjdUeEtKbUQ5SEpwckFHNXIwVCtoZE1kbVl4V3lIbUU2djVXQlk3YVhiWnh5ZitjYitIdUh6amUrK0Q4YUI1NG9KNUh3MWg5SEllR28zdlJMQUZaNmxWV1hJZlAyRlRMa0ttV3JHcW9ndkVKVTZIQ3E1VnpRRXAvYzRKV3hzMEx1akdZZStFL3JOVVJoYXoxRXhpV05GSG5tNkNMZE02OXZHSjZDazltaVlyZFB6TVM1NWRpekRjN2I0VVRiT0t2Y3k3SHhPUFJGc3d2SnFsWFhYZHFxQkkySlNMa0tsMlFadDZ4VTZINENtNGpCUE9NZlpZMTNLWkNJM0dZVEtKSVpBSS9ldVVwMEhXTmtGK3JFRW5renpWN1djL24zQXhoNjNGQTN5aWtEd2pQTUVSYmZOa1VuYnJDWDhQc3VRNENKZ1FOcFdKdFlzVXN5Y2tvTXZzMkNTMlc4MFNucnNuMzNuU0YwUTcrOFFhbnV0TzZOLzErd2lHUEd2ZHpNWDRHQ0NYMkI3ZGk4UDNpVmxyeVljNG1yYndvZFhmRjdSelNSakRwWVRKakwvNVF0aFVncDIxaEVPT1V4SzNhczBMZ0hSaGl1YTVsRkd4ZXc4N1RmS3NyS0o4dkZEL2twNnpiRlJvYVBhN2JQanhMamRURXBqRDk0azU2OFdUT3A3TjZtVjdFQlZZYXRYWndCLzNJM05vVTBOb3QyWU1EdDFidEJqd1V3SHpYQnE4WXAydHp0cVRoa1dVcXhqcWY1SmFKWEpGYXJrWUh3ZmtjcEs0T3QwNWZKL29zTjExcmRJVW5vMnBhT0NCM2FzTFVkU3dJblVVVFhoYnNhUEpuWm82Q1lLRk90MHJvbTZjQkhPa3M2aXVNeXRZRERzR29VOU1VTFBQSEVRUEsrTEtwWnVqaGdMZE9YeWZzUE1seE1ZVTN6MkFrUy94RU0ydEFUZDFiVmx4V29CQ205S29PZTVtVDVzZlZjL2JoQ3NBTEN0QUYyVXJqYlMzWlcyU2ZPVlEvem8xd09WUnJGM3lhWFlFc0dlcEtSTjZIYjVQY0ZzNHJVYUk1N1hibDJ1MGNEd1JSWHkvZU1sSTdQakNRNXN5dUprTFJmWkdoY3VQNFhvMjNSWUFldEZRUmZueHBQSGhVVXdUeER4WG9RNmRWcTdDNHdtOFowa3RyZkFFRHQ4bll0akNwcklGYmpUV2tqZXhrSU1vVGZPVENaNitKSk5EUlN1aTVZM0NKNkpWelEwdWI1YlVBc1ozbnZST05JcFczd3N0Sjh2U0hQTGVRLzI5bVVveWpPMUJ5Q3ZqaXNYSHM2OVJ5aDhObjFoU3F2RjNmblRjcExRZEtleUVlQU92YTcrSlYxMzNKSVEyNVNIa3FzSUYzRVU4M3dOVm03RThyN0oycFZmWUgrWmluWUljNkErSkJDcEVieFBnNHc2cTBuSG44SDJpaVFleXFFYWYrMFFTdFEvNGtlQjRBbGNISW50S1Vzbk45Z0VOYkVwaERuZkRhMzFXZGlUWjY0TWpQa1VtWWV2ejdMSGVjREpjcWtEL2FYdTdWK055MS9SblNOMTJuTzlOdXRlSDd4TmxQSkI1TmZLWE5YY3FpeXpOM3VvS2ppZEc3Qk5ZUGdnL1RPeXNhaEo1dnJEUlp6UEZGV1o5SnpiQnpsOEtmT0tFNTVXQ1pkN2ppZUtIcWk4N3pTbUw3Mk0vM1JZc01ueE1QcmozNnhuUThxTHNnMjJEbmgzVGZPS1RyWGRwUTgycnBJY2YyeHM3WGh1dndoak1EdWhsWFdPdm5PTGkrZXVvb3NCVjBVYkpHOFFWMkpSdUdPcGVEakxEcnNtZCtCR0JjcGlIWXJiVEhrcEFRQlRvUDZlRjJLZzVqeWNLWGJiSFJOcXh3czdLZ3MwdHBWeUk5Nm9tSVloT3RqWlQ4SEtDOThPMlRpY2xLVDd4Q25abUpQc2U2R0E4d0NlaW4vdnFxaDRIdmhlN3JDc0hmWThYdUFSWWpWbm1Ucmlaald3MURzdXg5M2R0QkdrN0VrZmxDSE9tNjUvRXk0RHQvUWt5MUlGUGxDa3o0TElOeWVCQ1krZFhvbS94bGRIczNxOUZZOTNraTFGOVNjdVByRTRtcitTdUpJR3dMOVhBeHYyd25kT0xPVmNLN1JOajdDZWpSckxpYzBseTF1SkJQbUh4NDRuTWdsVS8wQ0pyQy9Zd1M3M3czZEo3UUVadVlGT21aWmdDUkMyNWRCWGprR3ZvK2pvYWl3Q3hSMGIxMWZSQS94VXFYU2duUStDcVI5Ykd4ZGI1Qm1KK0U3MlpqSk5WRUltdWdBVSszTW1LcVpXNFJ6K3FnVzM3WWp0QngzM2FKK29JWG5OVVJCbW9ZNGdRNS9DSk91eWhIYkk0RU1pWVdscHptV3FpQ280blJyeWVhQVVlRHdkUSsyd2RxTkdMSXVRbDR2cXYwZlE1OEltdVNSUXRBU3RXK21xQlU0b3I0anN1VSt5SmFaNXFvZ2ZuVWhBZDhBV1lGTjZrMlpSQWJJT2FseDhkdEx5VmZiRzl6dHNhVjhKcG4yaTE4WjZEQ1o5NTlYVHg0eHhtam9mamJ1QzdyRVphRThjVDRNaVRhZlZVL1c5UGpIamZDUWJxZXp3c2FsdjJDbDNuMHhVQThuclJTRG9MMjNOenY1YTJTcHQ5bkdlM2IxSiszV1djN2RUaHpueW5jTkhtbFZadUxxREZaTWJZVEJuTi91SysyR0lwUzZsTCtzUTRUeEhuUm1TZUdQQTJKWm1DdFVZVlBpam1Ia3dlVC9EVFRQT2txa0hFQytLc3h5UlhsVzk1OWx5S3BzbW11cUxyZkVHbHJnVVhrOWRLUC91VXRHczF4T1lRbkhxNDhUaVlxVGdXSkNyUDVMVUIxNXBNTUxFMzBWckFrZ0swd2FnUkhBcTg1L0JRc2RjbnZsU1lYU0xCVG9QMnh4WjlvTWFOOUlrNjEzd3JlSUFBNW44cWc5Zll1bjh5Nkp4S3FnZGJtdFBHWWh3eFBKN2c1aEtzdXkyMUNyLzgzSCszcXFxSUh5TWdMendDNTB0OVFJcU5SVUVMalByVW1idStqQksvOUNMSFluVkJ0bENmN214Z2FCREduVFVTckhMZE5PcEN2dU9KV0xvQUR5VXdLTDRDbk5lTSt0eG4rVEJDMExiRUFkbG1IK3pNVGZ0amk5R2hkQ2Q5b25zT1NwV3BpU1gvVThuakUveW5LbXFaeDJPZmlHVjlZTDZpVFRVOG5vaWlGcjBNazdMNWI1S3dlM3FlSXNXMGpSakVWTDhKOVBLcDhMeEtXVW5wdzlJcmxqeSs0cEVBamJ3SUQrTGt5QTYyYlRhd3l0TjJYWlJ6SFU5TXF1UVdEczVsb2srWlh0L2xlUmJYWmxsSWpOWW8zNVJOdVQ3M3h4YXphRGdhZkRyVHBwSG9VaEF6U3BQS25jcmtBeEhBbEtlU3h5Y2FmdmFiNkRUNjBzcXk0cmtHOVd1OEhCNVBSQkU1Q29xUTU5SzRIdStwdXJwTkJxY2NxZ0hCa1M4MHJRdGhXNWtZajlYbStVeFdCVjhMVVJhdlUxTUliL1d1RndUSUFyRGw1VXFJN3ZNQlpxN2ppU2sxdmNLKytReFVyTEtGZ0NFQkVHK1NKYk5EWTBUQmoyWmIrc1M5dDk3WUpyVHdRQmorY3g2SVZ5bWZrTitzSVdmdi9FOGxoMCtVOE1nWENSMFBCaFJyVVR3bEZ1WHdlRUs4K2hFYWtWS29vdXpTL1ptMENEOTlRRjh3VUM4QXdhdFVhc1pqZGMrUXdlQncxVXg5NkVMVDVnb3VFQk55bllPc3pCSTZ5eElWbzdiTlMyTnBtYUpFMDU5aVRWazJTMHZvcFZ2MmRhZlo4bnlEeUJGRFNiUzlVVDR4eGFNWkhwY1gxRUtXbVNDeEdZaEI2SGhGTGkzRURpSWRvdDJFWlI2aStRSXFDbzhueEs3VXFSVG0wbkRENFo5TjYwUW5PVEZYTE5GajVTVXdNWnVzek5rdXBnak9Eb1lMdUE4Uk9xOEc1QkIyMFFHKzRtTFBxZHNWa1ZjREFFZGFzdUc4bkU1WEVDNVFNWjdROGlUNm5KeDZJZjZHVTA4cUtXekgzNHJScXlWb3VoUXdJdm9BWE1vbjZqd0E2RGlnK1ExOWp6UDdCSjdOelVPTHlVczRsaGhIVmFWczRmRUV4aWQ5UWJIQjJOdGZYZm9GOU0rMXFJbTBCTHNaVE5WSUpwUmh3Y1NldExvZzBqTGhxQll3ZnhGR2VOcWhnaFAySEFDdnJMaXkrZmJRWW9Da0FYclkxc0pJM0lkdVdpeWt6RmdDMCs2dDVwMXlYMHRkc3FTeXhVeEJNQXNZbWVGM2tDbWYyRmdBeXBhWGlUcFVlU3F3bVhZbS9GS1Y3ZlF5WVk0Q2FWb2w4dUMxb2JMNjhIZ0NqZlUwQThFQzdTMWNrVEYwOEE5NFFWOXJLaDNTZFhOdkJjbDh4NFF6aUhFMjdEZVl2NHRxMkdRdlBJMHg3NWlEOUFsMHdKR055V1F6VmNoelZRdFVuL2VRK3RDTmZSMjRtSkRWSmhpV05ZNUVqNUZYclhoQkoybE9aVHRGa2dTTWdvbGJzS1o4NHZwVk5PR2gxQkxoK3lobDlnbk1USTV0N1VObUJ0SVRTVFRmZ3YyMVFWSTlSOUFWcTJ6dk5BSEhXWi9hUk1KdndlN3dFZFBYaG5yd3VxN3ZjQ0kvZUhWTkJHeVlMUm1KemxQaVJFUE5JdGY5Yjk4Zi9pZzF4cmdYTUlHb2JSc0lKTExITmc0L1hIVHFxQXlpZzBNdVN4cVVISWsrSjdmZTljNVkzRmIrZTBUTEVwU3czU0xub1lCUlMxTTZMQ21mRUFnSTJnN2kwSlU0Nnp5eHduWjdRMHZKVFdpT0o4UVdJVTlocU9NSnNNV200MTd3cDBLQU44d3E3dnRNLzdxbjBLS2Frdk9Ba1dmbFNDRitxQlJ2ZXRNUlgrVFlDd3lGbHVPR2NXZnUzNzZBR0Z0TUFRc3VhdE9Ham1sdnQ0Rit1UnFxTjRodXp1U095UWFVejVhcWw5a0NCZFl3aW0ySG5JY0NSdmw4SWwvR3A5V2o3bmcyYlFydXc1QkNPMC9HYng5eHZheXRVUnoyY3R1a2ppZTQwQm5ZNjk3WEEvRnhZdUFiZGhjbjlSTEJwNEE5Nm1OQzFZVEFlazRWVzM1c0JtQi9RZWtOTVBYZjdYbEtVRDRSSGsvODg2cEhGbFp4bmhLbWlBUG9PaWIxV0FzWEk2RUlBeW4yMzlxaTJGYkllU2hnVktYUlRLUXlLb2dDQmlveEdyY3BaeTJyVDR6a3QxdXk2N2F5bk9CQ1JlUkIxUEVFeHluK0c2d3JTSDhMTEdFQWQwNldqQmZTUXNDV2ViTkJTNjZiV011UDdGeERyS2hGanNiTmYrZS82ZjVZejZXamZBS3cvR2t5dXB5U0lyb0M3VnJUZUhsakNJazJKNmRNc2ExbWk2LzU1b2xrUjhTUlAwUWx0b05vT2owMmVIVE1URWNhWVV1OG1EQkRwRUdhVFIxUEFLZlFaZXdycjA2UVZXbmF6cmxmYVdVK2NiSjRkNGtnWmNtRlZFM2NnWWw1c3dMTVpuKzVFMFRoUC9LZWNDVmladXE1RVBselBqNXNZQjNyNmUyQlNCNUNNclUwaVJUT1E4NWVKZGdpeEdReXBoYjFsakM1Rjh2VktmdHplWFlkUGN3NG0wOWM4Qk1Majgyb3E3WkpJd0JnY1VBZFQwQXFBdmJ6Q2VFbjdNUWNEcjFUazBpenFmMkFJWngyR0dFdWJpc0FUTXhMUmZBQTNDMWVoelJqcGVHTHhDcTA1OVBXaDVHRVBRRFB3WDIyUVIxK3IyZmJYTWNUQVNNWFFMSEZFbW5leGFKcitYeGlkSjZjelNkS1ZXTWZ0UG9qaGxySEUrSjBGd0dET3A2SW92UEJmcWJVeFA1Snp5aDZHTm5YS204b1ZNblF3NXRhdmoyV2s0d0xKcWJ0aGFQaVdyUHpNUW5LL3dsN2NTY0t5aWMyaHBHMGxURVNXenBqamxxVzFkRXRWc0dQWW90b1l3bE9MOUtPbmJidkZPeVJwRE1lMEpMTkowNDRXemNEV0k2ZzJUcWVFTitTUUhaTUhrOUUySXJ0VWZMNDE2NnNxd3VucUdFTEhyRUVOK3JDVnF3YitERzVMR2hFZU1DeUxzdDdmWWlFM2VYQWF4WFBEekVmQ2RlMU1hRzY1NDkyYTBxNWt6RVNXK1J6NXNUTEN1MVcrNUJGaXUySmpIa252YTJUNGhNNFZNbTloRXJwVXphZjZPNEZ6eXFGMzJqQTF2RUVHRGE1dlpMSEV3aXM3eVlsZG43b2dQbm16ZDRkL0grbVhWOUprTEFWNjI0N25iZTJaaHZXZ2tTU3dPaVdFMkpWeXYzOWlRc2VYNmc1NzNPRnp0cytiR0M5NGpuYlFBSngrdG1XYVBETS9CTFRKTlJOQnBxd25mTXpVWm9ZeTQ1Rm9pWEZKN0FYc1V4Z1IxSHVwNUx0SGNCeDgxYkgyS2RJdWFNR1dzY1RZRjJHWGZ4TGFDMW9XVXZMRVJyZVUzMEdXSWhyUFVWVnBFZk93UVd5eFFXRDJqVVBWb00yQ01HdzhMUXIyZmZTRE1ROU1STUpSb1J1T3doeUozclRndzJ1RG5GOGhSNzFKR01NUlg2SmFUcFJiTXZaSWpweXVITUUyeFNmV0tPeG8veFBKWnRQck95bzRZcm1ITU1oTkI0TnFPNkVlVHdrOWhka0Nsb3hEOUtUMjFoMkFhV21OTmZVbisrcmU0WndQbGxOaUcrNjlWeCtZT2RCcE91bU9JV2JsaGxXOEFGbnZrY0NkOW8weWdMbUwzUDZ5Q0hYbjMyN2gwRlVFV0hWS1g3MFd0VThrQzU1N1g3TFNMeSs5VFpGUGxQamhhY2xoejRLUHZiZzNldXFTTjhvdGl2RVBFUXd3bExjSHcwdUk4VW5ObVRlK1NNOVQ0OXl5aU1CT09XcFpQS0p5ZVN0anJWbFQrVEJWRGNjTVVnVjJUdklyVS9pdUZZcVZGN3lGQ3ZDaW1FcFBROXNxaFUzUk9PTmtPUjV3RlI5WTZBV3Z2bmYxRWNrZEhJNVlwTVNhMVI3Q2ZSOWRxZjlEOFZHZmJlUUxONUxLcFFNcHF1YVBuYTBSRTRrMzdRZkUzcUdnYnZVM1kyZE4yZGNQVkFqMk1MbS9LY1RVWXpRaS9tQVg2cFBxS214V3ZOSThqK1ZURDdSMmUxcFFaMmdON3BscFBmdW9zT09tN08zR1NyYmszam80T010aWJZSGlJcGZiTjM5cHA0UE5mV1d1eGV5WWIrZWh4VEhDZWZpVmYxVGhuVDRBbnpBWGNTWWRhN2hPWWV1bTBwVXFpNUdNUmtkRWh5VW9MQ2F6MDlLNUF4MExUTXhJandJYnFYcU42Slluc3ZJdDhmOFZBL2Jmby9oZlpTK0poR3k1ZFB1T1VkZFZDaEdtQ0pYZlR6VTZYa0NjWXNucUlVOWdpSXZLSGJqSTBVK1p2VjZaWUhDR0RuTUN0S2NONTZTYjVWQ0pHeUtkSlg4K21DZTF0a0dKLzRIZHJHWE1Ka0tsbS9JNXFqSGxaQmtLMEYvL2lDVHEyb050WVRXblNtZWY4RzVFcXc1RXZyb20vTzhBdlZPU2FENkc1dUJkTnhRdFh0V1ZWSXhpeEdweUNleEpScXhvK0dsenQxejhEOW5xck4wRWNXUUxYOEJWMmhwbzFLTTRJSTJpaTdUUHFIQ3dMUS9vV3VxUFBjTVBsRzM4cTU0UFEvellYSGwxMnNUNmpYNHhIWlNOYVhBcGt4TDNnSWV0N1hqK1YyMjE3WTRsSVBBdGtLNnFFV1NyUmpvM3czMlRqWWN0Mm5BMUx0V2xCMTdudnNicjlOc3J3YlJjS1JOcVVINXZlSStpQTVJSm8welNuR2lKbHZnRERxTUwvQVFpOTM1Y2hLemlQM1hLYjQ2b0FuWjhtOFQ5dEJpWHo0ajBUYnJ2endnS1dpZlFOemlYWjV5RmJSbFpDLzdQaEYycTJqOWRxaDVPVFZFS3p6dldiN1VsOTlmODBBRTBsTWZtUGVRY0VybnpZQThxVjRLc01USmhSdG5DWnhzb0RrVFdZRi9zc1hlYkpNMU1TdDg3d0VMZ2tqWHRxcERGNDM1YVE0YmZpQ0dCOWpPV2wzbGg0c0xHajFhOGJ3VmRUNU9GWk9EcVJnMmlBNDBMVzN2U0Zsa2VPQkVNVnZrd3RSTGUyVmJGNEFuNENsVDFnVHJxd09Va0MyeUxlOUZtWkFSbCtsd0ZnRDVRZnZFbWx5UWw1Y3R6R0dMc2ZkNHcyNGgxVFBYU2UzaElkcUc5M2pFYTl4K1poTWlJV2o0U0JnaWEyYmlzckhhc29LajBXYUV2d1BZTVhzdFVmUnB4bDZReUVBSlMyeW91Wm5BR3FQNSs0bFEvL0JuZzlIemJTTjRFdU9DaGU1cERZQnZPcGtMMmdSMlMvZUd4MTljZytnNFRxdzVZZk5TU09SRWNOcDEzbGlWdlovMlhMYUJNVmt6T1JkUGlqUVRUaVN1Z0MxL2c4dE9Vd1dXeDBpU2JnWE1CSnoyaWJLY2ZHSXpOcExIVUoreE5jUmdRSFFyZnVmSHhQWFh2L2lyOThZcXd3dlJPTVNidDZDbWx6aW1JTFY5emV1K20rQWh6L3RJcUFkeGxzREpCdXFhK2J6NE9jYit4Q0hpSjZReDN2bnJhZWkwK3kwbERjNS9EL1FQZmphWWo5aVNZVHlCMUIzZXVhb0J5UGljSTJHK1FYY0t3UWkvSzc0Z2NOYmtJeGxFeDNGWDlOS21xOXlmRTRFaEY2WmRJN0w4azlOVTI1eU9wMVhpOHRYaHdJQXR6K3pBMmIwOFJyS3hubkMyc1dtZjZEQ2VXOHg0Q1laTmw3MWMxU0ZGa29UZDRubExjcWs5anhDTlE3em8zZ1JvMDlFa0JXbkpRVUlsOWdQSkJyM2NDbXpLWjVTMURrWlMrVy8vQjl6dnhTN1pCR1A4Qk54NHltUkxKaFF1MWpDMVFQOVpzeUdxMlBFUld6Q3N0NVo1UnBFTU16U3pQRVIrL1dvZG9mdFI5WGNtcGVvNVFUdUlqaVBWRlYvNG5Kd2JPSkY2Q3dQemRJM2pSTEh6cUVyY0FxMmY4L1RWNFJRQlcvNGQwVXU4eGJwOFJyS3B3Wll0SEZPa2ZVTEs0WDY4LzhzWmM3Rmo0WXl5ZUxHQ2o3eTZWQjRWOXA1RHZEU3hDdEFwUjhNVUpCTm9GUEwzMlY3UG9jUFh6OGtOeU1DbVhLcnNOUmpDeFE5ODRKbTNjWlhaNzNsMFpjYmtNZmc5UGJTVVBzTFl6M2dZdzFZRC9iRkdkbmlWRUF5c3VQSjM2L3hrTUhudUlsNEJwaThzQmJqRGRCZlhwTm5wdEhjUUhhY0hyeDYvYzRrMVh1QkVjcitKNysxeUNJeGhRZHpVUi9HbElyRm9hNWl2RG9jSGJQa21nV3NWeUFjOVJwSmhrdzQ5dEUvTWlXZ2lmbEJLcXpQcy9WVVlnVWQ3Q1hYUUxSNDJyT3RKaVJxZzhiNnJRR09ZZFFIYU5EVmVTRUZTVERVcS8vMit0K2lLdkYvSC9HeEt3QU9iY3FreTE3Q29OdGZlQjMyeW1PM3lGQWJYenYzMzNnYlVlM3lNWWV1Qi9wQ3phcGo5NkwyM3hVTHNYYmY4WlFKdFd2a0x6NVdzYVFScmpaMTEvTnJyRHI2Unk0UFhtTFU3Z2gya2JjUFpwK01OZU9keEViZnY0Szlaa2kxUUZkSW5kRWpxbnVhbzlvV0p6RlF6c25WVU5zUTJJd20wajAwTld0cjV4RFMzdm1uenZvV0ZuNmRZUWx4OFVJejV6Z08zUEZkMU51aFdSMkNZRDdWa0NOQjQ1cGtzdHFRYURZRGNNVXhCc2pPbDRwOUpuZTUrMDZyVm1ZSy9WcEZ0Z1UxWkpEbUt4UmlhcXV1Rjh6NGhkaUIvZ0JRZ3VmNjQ1Nk1NV3cvMVo2eXRtYUV4dVJZdHFDbnprTXRhVmpYYTJHMUhNOVdiZVJyLzV1aC91MVlnQVRjTDBhZmozRi9KSGx1Ti9xbDFrLzN0aVZnR3RTMGRrbHIyUStGRW1FbXNMWmhNYkRHZWJVSHFmamlNZUJQd2VpNktyTkh6UkZSbHE0VXVlcjZ2eXhsekU5RDlic1hNdVhTYTQ2T0pIR3ZUMVFlZXoyZHkrMnI2TXdlZk92YXNVZVUvODZDdUJac3czclpydWh6YWxHN0pkVTllRTN2WEYwSkNhTlNPTExmNVdvZ3lMQ1RVMzhvWDhMdUxaOC9jY09lZE45eDRsdTIxdFFpRUZjdHJUOFl2M1ZyU1RialB0UGcvV1BXd09HNnhHOW11aGRtZmpyUEFLMkdZSTU3RTNwV1p0L1VlVjBlRkpKSDNjOXprYXRqUnlsZUhvd1Zza2VEMUVucFRjaGh4NkVrOU9Sa1VXVWp4aVlmWmp1aTVoNTJ2V21Kbk1lTGl1djFHTTh2NjNhcHFFNVYzYlpvK0dwNUMvSFpmL3V0MjF6MFFnZlM1blMvWmF3VmsxR2RlQWp0bzdWa1BGRUZzd2VNa3FxRk5VVmdEWVEzUnQ3TXYrNmtmbzFEWHhHc2VNN0VjZ0l0Zm9uQ0doSVg2bCtsMVpjTC9oTGZpaU9ac240aG1ibTI5c01heDhkK0s5NHNDcitBYVFNZFJpaDlxN1h5bEIrY3hwNWN3WDk2QVdXZGIzQ2Z0R1YxQXNJVzdMQXZxMDFXSEEzMjJzMzRQSktYUENOSHlVY1hUdmFYNFJQVDZrZjNIb3l0UDFNSnVFVWpZWm5ZZUJvbVNFV2o3UkVZU2lSYmFWQzd5Yk1nZE9URVVYL3RXZHZmOXI4bEdreEVyMUgvS0Ryc1VseldkeHVqR3JVMWQ2bnZQVEllSmUxbHpPcUVtK2xqdEI4K3ExRm0zOCtUZU96aEtVeWRoTzJWblc0WlR3QWhaMlNYVGFoZlNmTUxHR1hrNXJWdWVvSXhvSGhWUkxma1pGb0ZEZzBLYm92R09LalRVZjVvMEdFdC82emhBUXVzTFZtdDZNVFBkbkdYbCtqeE9yNHJuNUhSaFNjRVd6S3BWeGQ3cmdsTTFsWVJ0bll6L0FTTnNnTkdzRHNVbjBycGwraWNMR2RFOEtxSmFDR2RrQW9zQ2hUWkZZUjFkV0tnL0lQM1Z0WTRESkdKbnZUK0JhczFNMTJHc3BqbksxNXo0YXJjdFFKMUYzYUx2OW1tSlJGblhUZTQ5WWR0Z2VsRnFZd1NNc0dpdTJRaW1mQ2cra1hHVU02S1p2cVFXWnN5YUxoVWxwU0cwcVJURUl3b205RzhxODB2UkdKdTE3U2k2ejRyTmxma1VWQWM4a083Yk5ZWGZWZmtTcjZwMUJKWVlVbUJUSXlsY2RWb3ljNU9wUjU0NkJOc216ODJlN25NU3h5NDJvMkxLRWp2bFhmRkVnd01wZWQxS2s1RVJMWTA4Z1k4SFdXclMxcjlFMkZSL2dpUFdTdWkvWnIzS1FXZ3Ivd3UwYXZsRWk4QUtRWVBveHRsdVQxQmhUakJMYkx6NmQ0b0Q5Vks3NUIzS29ra1lPSDhWVUYrdU9oUmJjUTdTcldrQ2RROFlqYWV0ckE1bG5uQzc1ZW1lVkRPaUpRUnBwYW50dEpaQmNNS21CcEVjcVhaQy8zSExKQWxkdC9qN2N3WExOZ3ZaTmlnRzBUWDFrZ0U3ejV0R2JrV1c5ZW42dE40SW1ubG1UZUtnQXd0WVF3alBFUkJQSFlLdDNOOVZHV0k2SXl5eEV6MmtNUFY1R0Q3aGRjdlJ4NnBrUkxNbzBvcjFwYlNXUVhEQ3BnYVJIS2wyUXYrU2xib1F1b3BmSDc1TzJ5WVF4cTB5Z2E5QkErajRpOGZ5S2RUWlhrOFRZWmtyZ09OcTkzUnJXYlUwZFF5WEwwSTFUeHNLVngyS0xiSzRXalNtanFUU0dTRnZxeG11VHVFd2ZNTHRscU9PWGNtSVpwT2tsQ3ZKa0taZ3BJRUptMHBEUFpKd1N2OVVXeEE5V09ISnVMRk5nQzVzWityWkFEcCtVcm9wR0psM3UzbXRJM01ubkdtS05tMzd5Sy9VYTFsaUJyRlA4bHgxS0xaWW5QUWlsUzczWVZSSzNZQTdESjl3dXlVR2cvcklpRWFSdXJEUzhFa1laVk11OHlOZXM4Nk10YVlUOWpzWUdtanVJbkxiYngxVnpwbTJmb1VCZFBoeEpMbTJ4OUpoSWVFekpiZUlLdkxzbkgraFFseEFVanNCNHF4NTFwcXFYSFVvdHBnbmNMYTFQSWlSLzFVTktabC9Ib1pQdU4xS2RQRktHZEU4S3FJNmJyMlZRelQzQXgwRG53ZzZQNmJ6RXJMamRZUno5YnNEb3Ixb1pUb2tnUUlPb0p2UVgwZDNmejVldmtvNHM5TVFrNGo2SHF2OGl0ZWlZRnpnbWQ3R2twSHNxVU95NWZQRXlyb2c0Ym5Wb2lqNWpQQlZwZE9pSWZ3NEJKL3d1aFhxSkNFWjBkTElMZmphZTJWRmJQMEFBQUwrU1VSQlZLMUt2aUxtWGl0RzVhTTlFdGpKTDcwazZsUlVYcEpBck5Jc2NxZkt6UW5nUk1iK0Q2QzdqdTJzYzZicTVWakR2OG5lR0VXTjk0NnpSM3I0UW5CTnc2dDY5UkYxOS9CSHNqME5qengxU0xZTnRqNmpOd2xTR2ZYNWRaSkQ4QW12VzZhN1hpRWpta2RGVmVPMGdFQWh1ekRrcGtQdjQ3cWNEcW1HZlpsQThvU2R2Zml0cGVwdWQ3ZVhRQ3ViU2JsZmFRQ2QvbjdhTTd3M1IvQXE0UjBQN3E1R0RiWjdHL3Q5SStBelo5OTNTbGJPczd1U0gvL0M5N1pkZFVpMko5bkY3cnNWcTFSR2t5dzFVaDZDVDNqZE11UGdGVEtpZVZSRVZmN2ROOUdRQVlRMTNLVU1hRWNYcGU2L1RROVZpMzEzWTA4KytKNTIwcC9KaktrVHpoajYwOG4vODhXU2VUNWh6a3VUdDdaMlQrUCtrUnQzbkg4YW0xaFNlRjg4K3pWVjR0aStPaVRiVDFmZjBUTTBOQ1BzeEhxS0dJSkRXRThFM1VxVXNVc1owV3lTbEhJak5TQ2tFRmpnTFoyT1dyQXJxb2czNDhMdWQ2eGtaRUJ2eXNuNTJnQk10em1nTzgrK0VFVS9SLytYaDBzcWExT2JGSFFJdGpTanFKditic1BsbnllQ2JsRjl4NW4ra0E4ajREYVd0ZzBkWUJJQXBCNnJCUGpLQVpYd2k0NDlYOTJUL1kreWJmU1BEdG45Z0s1VVlXZGFiTy81TnZOKzViVnpWT3NRYkdsRzQzM3l4OHZ2RTBHM3FMNUhVVVkwbXRpR3ppUlpxZzNPVk1hN2xFOWtRank2U09jWjhmT3ZLL2FYckM2VDd2anAwSjJ2em1jVzFzaUlPcEF0eldoRGIvc1NDbDErbnlDVU9MSWdUQk9uajZ4eTJSVGp2M2YrR3o3cXRQZWRCTC85Q05TN285S0JaRFRUNzR6bW1rK2tqMzNwbDFMK3R5dWQ1QWkyakdFNzhtMGY5eFRieUxqRDZwRmR2dXBZY0t3eXBHeWFVYjNmdHdkS1YvaSt5cEFqbFlHcytJbnVDSDlBSTRQQWcwSXB2SThGTzhveisxbGtIWlNpTnQ4VG85cnVJeG1WMkxvdHpDK3JMOEw2NEd0MWhGZm03QTVldVVQeXpjL2VocE14NS9yMHFsTTljcFhLK29oVUlobVYvT0Z3aFgyazdkYXYxZFFJZk9pQlo5ZXVEY1loamNESlBrdmdYQ3FOakZFdXFkZVFyNDNBeUVlZ2ZHcEVMRWZHYUVUNlhHTnpiUVNHSElFdjlvWWs5TWxHeHNobmZLMStrQ1B3LzNMYkQ0YU5KNU5oQUFBQUFFbEZUa1N1UW1DQyIKfQo="/>
    </extobj>
    <extobj name="334E55B0-647D-440b-865C-3EC943EB4CBC-12">
      <extobjdata type="334E55B0-647D-440b-865C-3EC943EB4CBC" data="ewoJIkltZ1NldHRpbmdKc29uIiA6ICJ7XCJkcGlcIjpcIjYwMFwiLFwiZm9ybWF0XCI6XCJQTkdcIixcInRyYW5zcGFyZW50XCI6dHJ1ZSxcImF1dG9cIjp0cnVlfSIsCgkiTGF0ZXgiIDogIlhGc0tYR0poY250U2ZTQmNiR1ZtZEdGeWNtOTNJRnhuWVcxdFlTQmNZMlJ2ZENCY1ltRnllMUo5SUNzZ0tERWdMU0JjWjJGdGJXRXBJRnhqWkc5MElGeGlZWEo3VW4xZlFncGNYUT09IiwKCSJMYXRleEltZ0Jhc2U2NCIgOiAiaVZCT1J3MEtHZ29BQUFBTlNVaEVVZ0FBQTNvQUFBQmJCQU1BQUFEWFplcEZBQUFBTUZCTVZFWC8vLzhBQUFBQUFBQUFBQUFBQUFBQUFBQUFBQUFBQUFBQUFBQUFBQUFBQUFBQUFBQUFBQUFBQUFBQUFBQUFBQUF2M2FCN0FBQUFEM1JTVGxNQVJLc2ltV2J2M2MweWlidFVFSFp6dmJySUFBQUFDWEJJV1hNQUFBN0VBQUFPeEFHVkt3NGJBQUFSQUVsRVFWUjRBZTFkWFloa1J4V3VtWjYvbnQyZW5vRGt3WmNlRjZNUFVYcGdZekJnN0RGT29oQ2xWOVFIeGRoanhLejRRNjhJSm1Da0J4U1VnTTc0RWdSamVoNGl2dG5ya3o5UmV4NFN4S2NaRTRraHVQUWd1dmhrajJ1YzNXUVR5MVAzM3ZyLzc3NjNaelJ6Q1h1clRwMXo2cHo2cWs3OTNaNGd4SjRhbHA0VlZuQ3NpWk5wVlhGTk1pV0JnSytGMW5ReTIrbGtXaFhhcHZGOG82SjN4N3IwWElpdnVRaUprMmxWRVo2bU9rc1NDT3YzRmxmVHFlYlRGamh0Z2RNV09HMkIweFk0YllIVEZqaHRnU0piNEhmTFJXclBkTjk1UWhidEUzQjFvbFhNSEsxT29MNzVteE9vNUExWVJmMlZTVGhkNlh4M0V0VzgwZW80Z3ljUk9CRzY4L3IrRzYxcEorRHYxcjhuVUFsVVVjYmZtRXhGQ0wxTlBCdzlldVRlN1VsVjdLeW5DS3VtOFk2enp2d0s5MjdFNnBwdWl6QmMvTlluQWhXSVVrbjZMWUdDaGJJVllWVnZZcXVKUmJ3UzJUcFYxZUZyWVVIK2svZjhna2dlblZ0ZnYrZjJuNVBrbzVFMUY4RmVnRlZUK0hYRjBzYy9xeEJ5eTNiK0U2bHE5cW5idDBqYlAvalc5ZlZ6VDNjZ2RYMDNVTVVNTUg4NTVTMy9IZExmREpRcmxpMXZxMTdBRjJTRHAvQnJNaUcvWEFPUE1BRTFZUXp0cHpZOENWRGVXQTJ6WndrUTI2R3NQNERNTXMwYzV6dHZxN2FVeWFqU0xBNjlKWHdwdnVtR0dMOUtwY29BM3o5cHh2MmVCc0MyR1VzZEYrY1ZxeVFna2JOVnMvaGZVcVdWcTBYNjJXWTRTSlU2TTlEd2ZEOUt2Tjkxc3RQQ09SaXlOSTNRQXNnRkRsb3VWRUFxWjZzR2VFMDA4bDE5Y0xPd3lJbGF3bkFRcTNXbDJ4aHY4SElZZkhKMzQwVnlxb0hGcnlqSzROYW16SEFzdVp5dHF1Tjk1c1l6OTNmQXlTTFJtNDl2d2hJWXRNSk1SRjJZK1hqT2tXcGhMTzVqTzhFaDE2RnovS0lvcTJiZjc2bXdqRi9tSEUyTThSZmVYU1I2WitQSDlTd1lkWUhiT0EvWlpaNjFwK3Bpd0VVSXNoUGJHZG1OSW1id2FjQm5WZGRuOFJseHYzRGZ3N0FkaGhtaXVNaUpPc0pjNUhCU0tKTG5lVVN5bDRWaWE3S044YUZRMkFNNUlYdGN5U2lyOXE1N3pPeksweDV3RjR2ZUVCOTRMRktMWVo0WG0zMFJzaUlxS2p2Tms0QXJvanlFL0Q0dFBMWjNuRlV0WDFmdmE4dUlZdEViaUN1UW9FWnN5Q0dQYkpqVTR3V1RIaEp3RDRTQ0p1UzNoZnp4Sk9PczhxRlh3ZHJnTEJhOTZlaXczTUpZUEtFaGh4WGl6R0ZEUVFtNHFBOXlxemJtaWRIanJQS2h0OFEzd3RTRFl0R2JDbHd4VW11U2lWMUU2d3lnRUxKbElLc2JyZ1FobUhDa3ZGZzJOYkZCR1dNVlFqNzA1dldXS0JZOUZEMENPdkk4UjZiQlE3SHBMZW1CSEhESmhLT0ZHU3BhRndjM0pSYnlqckhLajE1WDMzOFZqRjZmSHo0R3RVOEZtdjJ5d05tQS9DVWhiMHZ1eVFHWFREaldjNTdvYUc2cjFFdVBzY3FQWGxOdnk0TFJhd1cxUFcrR3M5RHNCenlMV3BEZkVmSzJKS3hTeEFOUjhNcTYyTkZ2V1d4S3g2WkhXQVYxK1NLblllZGJNSHFOb0RVSGJ5YXlTbG5tV2JRRitYMGhiMHQyNUFEYkJiRVZDKzlNWklleXFBa2hSMWdGNmp6b3dlOXp0RG9MUm05ZVdrRnF0V3NFWlo0bjU1VWhQd0lqQVhkVFVGYm4xMHdDTlUzT2EzdGVqU1VuUW94VlVLVUh2VVhEQ3JCZzlLWWpENndHOHJrbVdYSm5kNjdPRmlVQmQ0ZHprRVdMdUhMbEpaQ3F4VzRFeXg5c1gzeWZwQ0l3RTJNVnFQU2d0MkNZeVhOQnorNGZMQjhDWFUzWjl1VFZSZ05nMkE1UW9BUmNzcys0WUJPcld4ZWpab216SkhvTGQvWHpHMlkrblJwakZVaDcwS3NhVmx0NW9PZndEMEpmU09zeno1dnk2cU12M3h3d05qV2hCTnllNC9DMkpOMUZxSXIwZkNVQkQrTmRXalJjb1NuZk84SXFvc3FEWHMwUVRuSkF6K21mWXhDWW5POUlxdzl5eXJscllsTnBBeW5nZ3RqUnNzcEM4OU9SaDNlM2dnM2tZV2Y1N1ZXcXl2Y2VoRnRGVkhuUTZ4azJ2am1nNS9TdlkxMzdtWHhYNW5rWVE1OHhzV20wUFNuZzFqRitwOFpDQ2Qydy9rRFp5ZHlWUGxrTVdReFpSYVhTRVZZUkFROTZmY05hZVh6MDNQN1ZvN3E2UE0vRG11WGFQbTFHNTdzcEJ0eXJ6ZzhDTzJHM3ZiUzZHZ1dQdHQwZzVPQXVsWTZ3aWdoNDBHdEx4eGhwRGVPajUvYXZhUmp2YWMybWY2VjVmcWtkL0VGZ2gyL095d0RlNTB5NlU5cU10S3UzODJVbFpNdHkyOTNvUGZleENiaDMyU3RFR2NLdFNpUTg2R0hEVG1kczlEeitEZldqVmVxYzRVM21lVHJhbm16am93c0dIZ09KQk54TGhGNTY0bU50akg5dFlLR2tQVU1iMERMRGU1N2EwTXJPVFN2U1lZSkJncE1pckVxRTNPakJMdWlBNjg1U1k2UG44Vzh2cXE4UDZPSHlYYzlDYjcrNXE1bHJKdkRnRFRBKytJQ1pLYUhHWG5vMEtkaVZUanBmTG9Ydk44S3RTZzEyb3dkSExYcGZIaHM5ajMvZHFBVTZ6UFBzT2JxTmprSUhHbWtSQ2JnUGs2Y0RpVis2Mkx0Um9RQk5jZXRmVEE5ejV0amEwMVZOVWhadVZhcktqUjdzbkplMUtzZEZ6K2RmdzNCQ29CbkJDRERQWDA5Z0FCUnViak95TDhFM1ZsT2c0VGQyZGhnTzRWcEJ6UUx2NzVWMnNseHBiZGkxS3lYQlZtVnlidlJnRzZTYlBpNTZQditxUWVlVTFHOFlPNGRwK2swQTN6NGxwKy9IQVZMNlhIeHNWeWdjOEkxVnBlN1k2NkZlVkJ5SFV6WGhFN3hXY2kzWU9SRHFkU2VEcmNyVXVOR0RrYnlxMVRjdWVqNy9xb2F6VmMwSVNoQzNlODlwZTcwYWhTNTlmNWhLSVFRQmw5M213VGJER3R6Zzg4ZGxMaFdRNmwvaVRQTmtxekdsSC96TmJuMlBNNG1wVUt1b2pCczk4RXZwelNBM0xubysvMHpvV2YyVnRudDE3WnpsK1NjeGZ2bnVLL0E4LythT09JbER1T1MzZTFDaWQ5S2toU0Q0eFAxZXFzSURKMEpuU2VzdHNGNUMyNXg4czNtWlpjUkVvRlZNWlBMb2VmMnJHcjVRc1BvcmJmZGcybEEzeGpBMkR6Tm40V016M3BBQUdLWERwbGUrTEdLTmcxN0NHSC9rRnVlenlybEphbGI2UnE5OWdGRGpkWm1EZ01xMmdrcFJnRldWN3d2bU5JK0V6QzJLS1FoTzN2ZVZDaHhqcnlTcUV0SS9rbFI0L1p2RFVnc1FZYnUvZko0SE5saGtxY2Npc0dyZUpCcklNK1JEVXd5NDBNQTY2b2tBT1RUMVBmUzNaNGtBbUNCOUFkTzhqRkJ6SlN0aUwzS2ZjWlBsaEVTSVZTL1lEWktxQnJVUUpBWGxXZElhT1RzMnhjdWlFcTkvQnZTcy9xS0JDQmk1cEZNNklBQ3dRMnNIcERleU5JREs2YWdxamtyS0RlOHVjSG1mYlVGQVRkWTJFTkxYZmFUSEdmZUFJVmJWN0FhcFBTSU9QYXZlQTlVcm5qZjRCODd4OGpSbDlSZUJNendjd3Zkb0FpYUpLSGpBK2c0TVRUclhrVkhGNkdqT2NoMWY3Z09iNTNsUXRWWE1WMTlIczJxYm91UmJmWjBLY2lGV3lUL1VsNHo3aWxnMXBPUFErNG1raTJjK3I0d0hzUktEZjRheFJ5N01qZjdDZ3A0aEFtcmIycmNwTUt4WWRYQkNSNE1MT01icDhnQm03SkFvMTNtd0ZlbWg2WVhYRVB5blBtU0kwVzRrbFFWYXhXWGNxNWE0ZVk5ckRVOFovSnZUdzRyVlgvSU4waUdyVFo0M0VuSk5tQWtoc05KeENxQUtNMlJYeWpGMWtDaDNHT0FpT1RROTh5cnFidWpNUXkxRXBEeWhWakdOYnZRSzJUR3d1a25DNEo4QlBiTGcySkhrYUFhNjhTWk53OTk3RVhNSnVjY0FJenN2ZG9wVjQwQUNXOHNTT2FFSUZxcHJpYUtSL3BtOWhwbzd1bVQ1ZnZOSEw4RldVWlhIalo3QlA5Tit6K1l2R1pTOGVXQml3eXZVcy9TOUpjUW9tRmJvaHFJbnhhNDZiQXBsTVo2NzFWN0VtV3lwcVJ0SVhVYlpXQWs5M0twTWl4dTlRczVhSlBzTi9sVXRVNXdrbDJYa2VaNU1qMnN5bXhoWVlYR3ltWlZ1aVhReVhkS1FLa3REcnRRUnVvZFc2aUdVcnhzV0xYYVpjS3N5SFc3MG9ISDR5b3pXQ25PclBoUFR3dGkzd2I5QnhEbW5QTThEUEVwVHc5amNaQ1lOK2FrdE1ISTYyV2lJdjRGbUFrbmlUOExvbFV2OHVUS2VqMm1xQ0t2U3V0M293UzU1VjdNeFgvUjAveHIyZ2FEWlVwWFdHdzF3LzRMRUE5MXZoeEpnVnFRWTZRSFh1QVpNSk9HYXpyRm1wc3JON3hLdWJaaExUTlFZcTFKNU4zcmdzTndhUkNoWDlBeisxVmdqbTF5VWFUVXA1clVBUFRsV2dLMk1BQmNPMUJrNTRKTFROam9oeXVxVFhJTituMklvODVBcXVML2pZUkdLbzZ4SzVOem93UkpjcnoxWDlBeit4ZHl0OTZUVlJ4TmdXQldhQTVGVEZKcUhPTUsrTmdNWEdCMGhjaGFnSFVaU01YTCs5aXJQUktaVWU1emlVVllsbXR6b3dlSEZtbFpocnVnWmZxNFg4MTNMbHJUNjZBQU0rNUs5Zkx0WHFndGZtd0dvd25ZUGNzS21VWkpQTXVMZlBORkxuUlI5NitwZ2o3T0tLUEtnMXhFbWQxcHZ6dWhwSjM0eDM1UkJ1MjlTdStCSUVSNmVJeW0yM2Z0ekgxL2p3N0ltQmR3R2lHMGtjaDlOL2xYL0dSaTZzTXBqeVVmdDllT3NJalY2ME90bmJvbkc1WXdlUGJ4aVZaaStJV1dGY2tLZTU4bmFNYjJlbUtWQWJlRWI1UDl6Yys3YitPZ2RnbWhQQ3JqUWF1blVObXNPa1l1dVdWSFFxaWNycm9pc3NjZFpSY1E5NkEwTjFlZUtuc0cvZG5oWGwrZDVnbVU2a2xzN1dkTUFKWHR1ZkNnamtkZVdGQ3IzZ0dXVGtBMW5rb1NNUnQ2d2w4VElrS2h5L1JOcEZhanlvTmZGcjJqMUFYcDA1YTJWUlJOMC8yQ2x0QnVxQmt3UlFpVzVCVXluczYxTUErQzVtZXI2UXhPL3pLWkU1VHkwQVhLWENWdjNNR1ZXLzIxcUY0NHFoeVZmWnF0Y0M0TklqclVLWkQzb1ZRMUF3UkpOaTNhaUZWRnAzVC9ZcGRDNDU5VTBvSEFsbkNSeTNpU3BNb1ZVMk81Vit0d1ZjcUsybG9nay8xUXBldjBEVGhSVGpmRCtKSXFSazFYV1krUUNVeTdXS3REaFFlK000ZHdEbkxXZUNwcXNjdEowLzJaeGVFOXZ5YVpROU03UTNnVmpjNWxXRCttRExIMG5NSzVRT2lKZkVDUkQ5S3l0NGdYTFp5aGNoU1cxYU5ObzRvKzFDblI0MEZ2VW16SzVzbnpBVlAwb05OMi9hVU9Ic1dndXRlWExnWDQyRlBjMk1nSG9hRXdVUmlZNXRTby8rNDhQQUZyNHhrOC8vdnVzREVaN3NqaHJrSExUczJSWXU1bjROTnBDNksrSFJyRUthdk9nQnhPSEdNWmVldXFlcDZIRjRQbjZ1ZlVmYThhT1FORDltK01SenFudmlVLy90VU1zZWV4dm45ck9HTHZwbXJQRUFsMU4zTmJCWjV2QU55UXkyVU5kNnlXL2VpNjMxeXdWbGtkZGRGWnBFTEFvWnVSUnJBSmhEM3F3aGRwbFZTQTBvSDZUZHpMRkNJVWpKWFgvdW9abHJrRTErWE5rOUtISFhHUUpDa2cremdJNzIrNFJCZEJDeThrdERCVmpZUTNrcnE5V21reE1xNjQ5NGpLdFpqOCtsZXVBL2tPZmNLdjg2TlhGQ1FJTmppNCs4cDMwZWZpaFhORFQvUnNtYzVEc25DRkhrS0xQQmkySFJ2Z3EraU5ma2ZURis0RmFjdXhYT245bG43QlhycHluUXcraEg4S2diVHZXaDFmWkdSdXRLZXpkcFAzS3h6NlNWWDcwYXFPR2ZKKzlXYm51WDkvUmlxTFM4M2RmU2JKWG5qL1B5R1JPZmtpSXZOSzJEdEJiWTV4SzRyMXZiMy94UUtIbGtPMGNqcVhFYTVVdmNzNkp2WGNzVTh6Q21uK3c2MG5HaHBuZFJ5Mzk1V3RIdjJWTXNCelpaQm55L2NNQnowMGlWUkdyTDZKQ0gzcUw0U3ZBVWN6VC9WdktjVHNDYytNT3Q2b3BiQjg0dGNqVXJEVHRGRkNURHowWUNnWFV5bFRxL3MwYlRuY1llMlFDTm5MTFhJUWVnbkpLMGFucHdFbGdaRHRhMmhHL29xb3VMVHFWd3JHenVuK05IS05OVmV4Nk1CQkQxKzlqdTVVcG1KTzJXM2xwRmZUVTBvTkJnYUlrODJ4TlJUVmtkZithNG5EUkJhSW9YWEc3MThndUVxSTBqTWZjWmF2LzhmUllwUmUrWkMxS0MyWnlqR1I2VlpwL2xYeTJrV2xOUStGV3ZOS1JEeDUwVy9LbkRHL21yek5PWTY3TnFWV3QrYmVZWjJjUnQzc3ZTbGQ2bWlHRkVMWW1IYXAxTDNyNmoyQjBwbEVwbW4rRFBKZHB3dWNxVS9ESFFMWkh0WEpVdVR4NzRvZzJ6T2ZabnFvTm1uKzljWFo3aW5hNDc3dVVrYWI2cmo5bHBjamxsUzNqdzd4VWpheG5xc0Q5dXVaZjdKL2pjM2hWdWVzcS9KVkY4cVBuSzNjOUE1UGVvdzdlWW9xV1JyMVl5dE9ja1crVy9VWm8vaTNrdGw4Z0gybUt6OC84MXVUTk1UM3BzeDJUQXdYK1hWL052NWJ5UTJLVFBXRTA4cHNHOWx6OGxiQnJENVBQZ1V2ZkR1V2dORlpGU1p1Y1lqVlkrVlgvS2dWR2Fhc1JoUlZVZlNjaGhkVXNLdDRyN0g5aXIvcDM1aVRFR3RIMXNkTGQ0OTh3Z1AxTHVVMUdhbU9vL2prdVNGWFIvNEY4Ti9SMnIxaGZlcUdmWjhTYW9maW5MV0ppOVowcy9wbmRFMkhQb25qUmtxZEZpbjk3UmZXU1BHMyszOU0xSFBHN2pqaFB5L2E3N3poRnA5eFNDNXd0OHJTTTFUUTRFYk04TStmL0ozSEg2Z1I4ZVc0Q2xmd1haZkVlMGc1RVphb0FBQUFBU1VWT1JLNUNZSUk9Igp9Cg=="/>
    </extobj>
    <extobj name="334E55B0-647D-440b-865C-3EC943EB4CBC-13">
      <extobjdata type="334E55B0-647D-440b-865C-3EC943EB4CBC" data="ewoJIkltZ1NldHRpbmdKc29uIiA6ICJ7XCJkcGlcIjpcIjYwMFwiLFwiZm9ybWF0XCI6XCJQTkdcIixcInRyYW5zcGFyZW50XCI6dHJ1ZSxcImF1dG9cIjp0cnVlfSIsCgkiTGF0ZXgiIDogIlhGc0tYR0ZzY0doaElEMGdYR0ZzY0doaFgwUWdYR05rYjNRZ1hHRnNjR2hoWDAwS1hGMD0iLAoJIkxhdGV4SW1nQmFzZTY0IiA6ICJpVkJPUncwS0dnb0FBQUFOU1VoRVVnQUFBY1lBQUFBeUJBTUFBQUEwT0dhaEFBQUFNRkJNVkVYLy8vOEFBQUFBQUFBQUFBQUFBQUFBQUFBQUFBQUFBQUFBQUFBQUFBQUFBQUFBQUFBQUFBQUFBQUFBQUFBQUFBQXYzYUI3QUFBQUQzUlNUbE1BRUhhcjNlOW1WTHNpelptSk1rUmxxWFlSQUFBQUNYQklXWE1BQUE3RUFBQU94QUdWS3c0YkFBQUlna2xFUVZSb0JjVmFUV2hjVlJTKzB5UnRwczJrc2RCRnhaS0J1aWtJaWFJRkZ6SVJXNUJzSnBaV29ZSnZ4STI0bVN3VUZJVEV0ZWlrV0VVS1pTS3RMbHc0V2JrUVpHWnJVYVlJZHFHTEdVSEJJblJhbStsUG12YjQzWHZmL1h2emM5KzhtYloza1hmdWZlZDg5KytjODkzN0pveUZKWFhvV1B1bE4xVnRGTS9SSTRwUjdYczJPSEZrSnNrQWQ1V0lqaEU5bjhTMnU4M29FVVUvN3hOdEJuUmpyWHVuL1ZwM0JYUjhqZTBqS3ZUVEd1VGQ2QkZGNys5Uit6Qkx6ZEhOUWNZaWROTWxlbzBMWituR3dMYmREVWFQS1ByNWt0ckxFTklWbXUvZWIrL1dJdDBXSHA0S2FFTm83UjRZSWdJK2VrVGV3VTZpajBSSCsrbXU3UEM4ZlBqL1RwRmFsaFc2SmRRYjYzNnJmaHFqUnhTOTFaV2Y3U0phNWkyWnJYNmpzTjlWbFNrYkp4SWJXcS9aN3lFZnZOcXJYSWxvaW1vTXhHNW1uclk5ZWk5WW5xNXo1YWx0ajRsNlBVYTBIc283aUxKY3pEZjVYMVBneEQxTDFxZ3BLUWFpVWgza21TTzliWFAwSDdjY3Z4L1R2azYwRnFxbWlaWWdadG9SMCttZU15UmFqZWlpR2dPeDA4amJnZ0M0bzVUS0pJYlk0S09OVVRCK2s0a0RFWkJUWVVRYjYrZDZUbkt6YWJSQ0tSWmloNVczb1dWUjI0UU15UHFHMTBvb2xPWGVTZVdTU0ZnVGNWMmdldzk5RVRPQldhNzJ5NzkwUitqV0NoOHo3alZKZ2dHQ3B0STh3MUhiV1ZVVlQzQTB5aXVRSzlieXdNczRUaXVtQ3ppSXB0SVhFU25STHNlTm1VZmFiZnNiL0Jaam5EYVR4aWFqTERnWVpkR0dPY0t4akNhYkU3Rlp5anE2QTFZOGlLbHo2T1NUeDFBT1hFWUl2Tm9WL1oydGppRmdGbWJwa1J3Um01TWk4VWlBQTVjeG8yc08yQVdpdTFkT293bDBZV211RURWWldoS0lvejlBeFl1STlWMEw4ZDZWUGhkRlIySytIVzNMaHpsZnRNTWJFRTlsUVNCS2tYSjBUOG44T1hWVGNVM1J5bGJ3VWg3TGV6cFNqbTNxbGIySUs1Ym4xRHNuZ3c2dzFOR2pNODQ0ZW1XRTkrRzBVdDJ3QnBPbWhwVTg4YUx4VkhoU0FKdmFYb3c1RmxoWnAyZ0xJcjdvUlRRbkJNYmdkUFpBdzE1S21OQ3EyeU84WTlPMGlOU2R0aWFOZzk3V1huWENrM3FMU0V3elhFUzJvcHBzNDM4YjNDRnlYWG8xS2o3Smo1aTMxenNYSGg4ZFdDeVR2Zkw4WFpuSU90UmtlSVNOT2Y0MmRuZmM4WW1wTzN2RFZjRTYwaVdEanpuV01zN3ltSGN4SlM5aXlvbU9XWHQ3VkJjNWpHcFZWZVJ6anV4b3d4eTNXY1B4dDRsYlkxWU1ZTHV5alhCZjRRSldXdVg3V0p1MDFzdnRKMWJOaTRoOHNXU1F3QUlGVXd1bEZ1YllkRnV4dFphVm1HT3BacXVVcjJOMVowekxJa2hDM2pCbTNReFd4aHlMQzBZeGdlUkZ0STdXZ01kb08vdkRhQ01MamMyM2R4WUJzYjNUaWs4QUZSY1FwRTBJc2t6ZFlTVjVjT2NiWjFFSDkvcWZMRVZsTU1qVGk0aU5MbGlBanVlcTlqOCtiaXBSUHJFVXlCUzY4RG1XM2ROWWJnT05ScVdSWldyMVZnVFJhTnN5MGNVaHZ3VjRFV2R0RXNBZHg4NUFlaUJSZ1IrUG1xYVJ6N0V5YitxUWdtVk1ha00zTFhJUGtWV0U4alhkemhqNkR4YXN1aEl6dmE2UFZ6dnVqMTVFbXg2Qkw0L0lxcU5lVDU3SnJIZHczYmJycXZ6Z1V0R1hSQVpYaGNteU1LbXFEWlVBbUtPZFpoVnFLa0I3ajVKVlN1R3o2a08wNlJFMk9TZmpSOEIwRlVGc3o0bUg1ejM5a2dzOE9xdG12K0NxaWg3NVZXL2QwcDN0Q0hieEV0SGNzNnhhNWx6MElrYWNzMlJ1dmhFa3U0cjBxeS9JYU9kenJObnZCVmtXU2JQSkltT0tIdmtoZk43UzNldHVnbjR6d1AzUmg0amg2WkZ3L0x5elFickhpQURIYy9LRXU2MVFuZ0JQdFBSNUFxN0tGRDJ5b2dwTWlZazV5amlOZERGQTFZZm8waU5Eb3JBM3FGZEhPSzQ2cDVwSVZaN1BaelZId0ZVMVBYS3lzQ2VGT2RaNmRST3ozWWZvMGlNL1RONk9nUXkxeUJ3akJNcFpmVUx2TlZ4VjB5T2FiV3FGRHc4OVJ4OWloQjZ4cmM3Z2U4MDNjSmVpSTIva3NGV1R5dTMzOEdqUVlZZFZ4UUtva3FxNDI2cmFCM242RUdkZGVrUXlNWitUK3ZSVFZlTVhPbzkzckF6b2tRRkxJbkJYMWZUSVhlV2FRZjRONldyZVZCTkpQc1FJUFNMRDgwWDNGb1NBMGNrRWtSUWs3L1VJMmpXaHhGMVYweVAzMnZ2YWRnZjlMS25raUc1S0lIZ1FJL1NJNkZpUDB3bldvcW4xNXJicklsT05GVlNUT0x4aTY3Q2JqQWxYMWZUSTJIN2o1NW5LRzBqc0MrRFRPRmxBb1hjOFBZZ1JlbXk1cDljT05OV0FZOGlxa245dk4rV1ZyS2liNUYweXpDYXRBalFueklVS01TL21qdXR5RGd4VTRwN0R1U1o1Nlk4WXBjZXFjeUhxMDZ2NkxZYXh6eEJQMkNXNEpROUNXZVNRODNJZHVLdUNIZzJocm9UT09sM2FhdkxyTmpKQWJwVXJKUzU5RWJFQ1N6WnlQT3FBQlF5Ynd2QWYrazU4dnlpd01lTnY4dk5WVG1BTFZ3VTltbHcySGRBTHNIbWIrQlR4ODlmbXpObjJqQUJMK3Fjdkl0THV2QVdNTkJFcjVjRGtiN3B4aWJFdlNueUt1QzdTaStrSy96NHNpN3owMWtVQ0ZhNktjN0FGakl5N2lkL0pYd2NBU3BFMjZTdHBsL2h2UDBSOENpNVl3R0RMRGF2YVY2d1RIUTJvL2FOUXd1TGt0MmEwUHFkSC9qM3ZIdjZlRXEyQjR5L1RQK1Ezeng4V0wzRGF2WGp5bTFCTS91aURPS3Z5dTBRSGs1aUIranI4OXdJdFByTVdhajN4OWFtQ01aQ1JLU0pOdWlvb2JONjhmcmhTeTZRNzNuRmdSYzBRQXdrL2U0dXZqOUpWc2MrRklRQ0hNdFcvQlFzVWVMVndzcUVnWVJ4KzI5bk5XVk82NnBqckw4TjJNSkI5eGRtNGxtSG5nVkNpeXVHblZ2NzFVYnFxVFk5UjVRZGVkL0pvT3FDRmtmUVlNanJPYnpQU1ZVR0NoaDVIMGtWOEVIeFJXRExhbjRPcFRHMElLZngxQitoL1NsY0ZQeGg2SEFJNGlTa0MwS1E3SEsxWGs0QjAyb1RmaEhHSU9oU3lva09QblFZUHNzV2h4enBGTHJxSmV5NkZDeGRRdmlCQlhIcE1ESnpFMEtiSHYrUi9UU1dCaWRoa3FDWmJLaXFIUFVwNk5MZkgxSlBoTFNFeTNpVFZNN1F1emFycUFJZnNrMDJDTkx6TmdWOXhianpOZnljLzkyR0o2T25oRVRuQ3diZHdzUDlBWUJVbDhZdmY0ei9sUDVNLzlKSWp1MnlONk45bHNXVzhpRFRhRURjUkJMMG9qNEk5c0hXNm5QcCtOS3pCditLY1hMeHdMQkNmTThiRmRXSzhmV0x4MjZNbnc0ejJQMnJoOVdrSzJ2ZHhBQUFBQUVsRlRrU3VRbUNDIgp9Cg=="/>
    </extobj>
    <extobj name="334E55B0-647D-440b-865C-3EC943EB4CBC-14">
      <extobjdata type="334E55B0-647D-440b-865C-3EC943EB4CBC" data="ewoJIkltZ1NldHRpbmdKc29uIiA6ICJ7XCJkcGlcIjpcIjYwMFwiLFwiZm9ybWF0XCI6XCJQTkdcIixcInRyYW5zcGFyZW50XCI6dHJ1ZSxcImF1dG9cIjp0cnVlfSIsCgkiTGF0ZXgiIDogIlhGc0tYR0psZEdGZlF5QTlJRnhpWlhSaElGeGpaRzkwSUZ4aGJIQm9ZUXBjWFE9PSIsCgkiTGF0ZXhJbWdCYXNlNjQiIDogImlWQk9SdzBLR2dvQUFBQU5TVWhFVWdBQUFYVUFBQUJMQkFNQUFBQjkxQXFTQUFBQU1GQk1WRVgvLy84QUFBQUFBQUFBQUFBQUFBQUFBQUFBQUFBQUFBQUFBQUFBQUFBQUFBQUFBQUFBQUFBQUFBQUFBQUFBQUFBdjNhQjdBQUFBRDNSU1RsTUFFRlNyM2UrWlpva3lSTHQyelNJN3B0NmdBQUFBQ1hCSVdYTUFBQTdFQUFBT3hBR1ZLdzRiQUFBSHFrbEVRVlJvQmQxYVRXd2JSUlNlZGRNMGNSMG5GSUtFaE9TZUVCSUg1NENvRUJLMnFITHBnUzBvQllFS3pvMVQ1WEJBUXFyQVBnSlJzUkdDQXdnbEhMakFJVGx4NGVEd2N3RUpFZ1NJUDRta0VqK2lVdVdRMnFWUXd1UE43TTdNbS9YdU9ydWU3WUU5Wk43TXZQbSt0N052M3J3Wmg3SC96WFBzN2hxY1BINURYc2MyMWEwQUN6WG9MOTBBNDIxVEhZRnJiY2JlZ3l2WjIyNmJ5dW1jbmVGV2wyRXJhK090VS8yOEwweG5PYmlhdGUyMnFZcTFPZC9rRHJTek5kNDYxYXlhN1RLc1oydTdkYXFPTXJnRWYyUnJ1MjJxUWsvWk93MTdTczVDc0U2MThxOHljeHF1S1RrTHdUcVZ1NkhNTEdVYzRXMVRGZmFWNmF5YmJaQzBUalg3bDdhOW5LM1BXS2RxcVNqRFdEM2J0V3FieXFIYkVjQ3UvZ2pXSmV0VUU5ZTFqVWNBNW5UTnVtU2Q2dkRmMnNZcGdCMWRzeTVacDFvN3JXMWN5emJNV0tlcU5KWHRUZzJxcXBLQllKMktlTW5SYkYyRzJhYks2V1NHYlFMeGZmdnpicDFxWE9XL3JBRDl0bjJMTldKNkt1ZmorZjdKcHpXU0w0M3hxYjdMaFlYdjNxN0FUd1BkTmh0U1UrVTZBUE1BOXdlTktXSENQZ1g5TTREUFA4Rk91L1cwVkxrYW5OMWh0d01zQmV3cGJ6SFd2WEx4cHQ5Y2dJMUFuK1ZxU3FwaUJ4N21sbHdleUhIclRjWU84MG1IaFd4ekdVeVcwbEUxNFBvTXR4MGorQ0l2MmRTY0tCaHpWMUc0NDc0UDd2a1UrNElmeGRleFZLU2ptbEI1U3RtZjNCVjBGZjQ0SU41SnlGM1FCeWpSRVAvSGVlUGRxR2NuYkdSS3FycHlsVEh3akcwMVBmZ2NPWGdVZ0ZUQzJNMjJXZUZwb1g5Q0YzMDZxa09nN3JzSy9vb1Uzdzl0R2FmbjAyUk9zeFpxdG1na3FhbCszM1JVTGIzWEZ3Rk9JOXhrMzhjVU1WZmkxOVVyK2kzSGx1ZmhpWmRFNVp4VVV1V2hXcVR4cDVRU0VlS3BpQ0lWOHdCL3FucE5PUHlFM0UxTHU2cUhzUWFRNHgrdWhmT2VjV2RSWlR5Uk94Rk1MY1pSYWEyQTFQWG0ybXZ0aURSWFpkSTg1cXBueFVpQkp6c0FqM3oweXFYUDRUSEdXdFMzMUlCRVFneFZOTTQyM1pGYXdOMUZaZEk4NXFxbkN5UXh3eTJoLzZMb2VndU9UMWpJMHFLcGZBT2UyOTlRcHZnQ3VvejBibXpaRkw3ZmtWcHl6UXJkRW9BL0JoMm1vbjlKYU8xdFdqakhSbEw1bkJoUkJ0WTRoa1VTczhvQXE2d29vN3FqalVXRWFUK0FjckIzQUpxODVBOEdwK0FxOWpxUy9JMm04bEhRc29ITnNRRjB6MWtET001VU5rcGpMdVkxT2g2aHVROXF5enJrUlhSck1pbVNTc0lneWNBdHRBdjBKSWUyTDdHdTNFQ05tTXRXMUx3N0hlUDc0VXV0U29xMFpSU1Z3a003cWFHOEhTTzYvdnFNMjdmQktvditDQ1BtTW53dnZ4MHZET1o4a1Jmb2lxU1dUb3lpVW1nVk5IUmQxWVRBbmJXdG05RDI1cVE2T0JveEYrTzdYTlRtdE9Odk9aYkRPNkZTcHVITUJiOHVMbFZwRVZmanRoOVZ3ZHFJdWF3aVRjUjVma2hob3VDQUdrR2JFOGtSVkJvREp6bklVakpERDdwdXMxR1ZJNHlZeTF5WnN0V05UNFhLTlg0eUhPMkpvQ0tncjcrL1NtcGN4SWttSVpMSGtwZjFwekZpcmdOK2dvdzdBaDJDSU81dUFEVjVOWndxSHFjTVFDY05iYitnZmdHbUtUVmplQnZwbVlqbnFLb0p1cjFsMWtVdFVmNGVRUlVDUzVvMnBVVmVHN3BRclNxN2MzUWw0SkhiRHk2dGdVWGpOdVVRWFNiTDN5T29ORnlZVkRjbkVXM1hZV2VjNUM5aWExcmxDSk1nMTZ6Q3E0a09WUlhDR2lKRlBBTjdPeWFpb1ZRbTRrQU5KNUYrOEJKZHpXTUdZTXMzR2EvMmdyLzJQVHNBaTBHL0ZtRTV3S2xCOVhDcVFUMmpaVk42Z3RjNlRUOURpZm9NTGxVdmZlL1NuTm5BR3FFU1RqVUVzQUd3U0ZUUWRsMHQwKzF5WFBiVWpZMllqQjFGREtjYWdvaXpxSTBWdVdKVGphaHIxK2ZCdERjamV0QVgya3JGbGhCT05RUWRBOTQ2VWNGNWI2cXFpN21OZkp3YVBDbGtYS3JVbFdUL2lHVW8xVEJNZElXcTFuRzJ5V2R3b0tXN2JwR3pqWHR6U0p6UUVLbWtjS3BoVUpoSDdtcWQxekEyek1scXJsZFNBYVhveWkwTWs1bkFyaXIxUnlqRHFZWUNkcVJScUZtQUY3eVFlWUlQRzc4NjBaL3h4NWVodCtPSnVFWFJqZGp2SDdFSXB4b0tPcXRkWUhMN2NZeUVWZHoraFZlTTdUSDNTMi84emZwellPS0o5OXFXbjNDcW9TUTVmc29UVDdHQ21VeUhud0FQQzEvQkMvRmZlbTNlOVN2QUQ1Nk91QlVtVGlaYlJ5ekRxWWFEbG4wZnlIZjJWL25PanhkTmxYVStyRnhsUmZmNjgrdzJ2RVI2UU9IZ3ZKOVdGU0hrdnpmcktXcmhWTU9COGpXNEY4OSs1NEdianRsaWIrYXk1K1k4cFM1Z05BZm9lVGN4QWd2OVBXRDcxT2orSDA0bCtPTC80QlYyYng0dnVkcENyUUU5OEx4Y3BOVDU1YTkvZk1ycjhWQXd6dXlhZU4zQXU1aTlCNnFGVXgxa2FQNmMyL3ZxQzEvVHVYRG1XeUdhS2JYQ3dmZ2VzTDIrcURwVENoRlVLZEZ3bUhsam9uQndRNUJYSUY1YkVYWlVaMG9oZ2lvbEdnNHpiMHcwamh2WW0vVFJYT3NrbEtLb0VzSm9kZlBHUkxjMy9EeGV0alNxVWtwZFJsR2xCaXdGM0ZvQ1laQnNTeG5MbkZFakhRbkVLS29FRUthcWVXT2krL0NhWUV2WDJKcis0WUcwSmhPanFKS2hFRzN6eG9SMlVJYy9NbkE1U3pRUEtrWlNIUlFncUdmY21OQk9qUEFic3U3VVZhb3BtMUtVa1ZRcHNQZ1E4MExjQUtub0gyK2VrZW1sb1pDd0VrT1ZFTWxYajRtNXVEMDlPc1BWbkUvSUtTc2REUjhWUTVVT05DN212Z2x3NWJPTHY5KzVQZmlQSDJuSTRxalM0TEhZbVBzcXo5RHc0UHBoS3VqZ29GaXFvUEpCNnZFeE43LzhEU3ljb0hIK0lKZ1JPdkZVRVlQaW1zdnJjYjFXKzZ4VGxaZXMyaGNIWnB2cVA0cXRuaEFxQmhQcUFBQUFBRWxGVGtTdVFtQ0MiCn0K"/>
    </extobj>
    <extobj name="334E55B0-647D-440b-865C-3EC943EB4CBC-15">
      <extobjdata type="334E55B0-647D-440b-865C-3EC943EB4CBC" data="ewoJIkltZ1NldHRpbmdKc29uIiA6ICJ7XCJkcGlcIjpcIjYwMFwiLFwiZm9ybWF0XCI6XCJQTkdcIixcInRyYW5zcGFyZW50XCI6dHJ1ZSxcImF1dG9cIjp0cnVlfSIsCgkiTGF0ZXgiIDogIlhGc0tYR0poY250U2ZWOUNJRDBnWEdaeVlXTjdNWDE3VGlBdElFdDlJRnh6ZFcxZmUyazlNWDFlZTA1OUlFMWZhU0JjZEdsdFpYTWdYR0poY250U2ZWOXBDbHhkQ2x4YkNseGhiSEJvWVY5TklEMGdYSE5wWjIxaEtGeGlZWEo3VW4xZlFpa2dMeUJjYzJsbmJXRW9YR0poY250U2ZTa0tYRjA9IiwKCSJMYXRleEltZ0Jhc2U2NCIgOiAiaVZCT1J3MEtHZ29BQUFBTlNVaEVVZ0FBQTY4QUFBRzNCQU1BQUFDcHJINEZBQUFBTUZCTVZFWC8vLzhBQUFBQUFBQUFBQUFBQUFBQUFBQUFBQUFBQUFBQUFBQUFBQUFBQUFBQUFBQUFBQUFBQUFBQUFBQUFBQUF2M2FCN0FBQUFEM1JTVGxNQVJLc2ltV2J2M2MweWlidFVFSFp6dmJySUFBQUFDWEJJV1hNQUFBN0VBQUFPeEFHVkt3NGJBQUFnQUVsRVFWUjRBZTE5Zld5c1dYbmZhL3Y2K3ZyYVl4dEJxVnFxamdOa1EwVmhUQlpCa0FKamxrdElrNloyRmFqVVVES0doTHRCa0l3SjB0NlZBaG9YS0h2VmlzeU5vaExhckJpbjJTcFJnaGlYcUpDbzBQRWZvVFFsa3Exc3VteTBYY1pxMHpTcVZPeGRGdCs3ZTNmMzlQZThIK2ZyL1RydnpPdVBHVDlIc3Qveitaem4vSjd6OFR6bm5QY2R6Mk9YaE1COFU4QnRoVW16NHZxTm16ZWF6eVhsNUxpUlFtQ0I1Q3BlREhtZTkwT0NCVHRTTWt4bXR2SnJlMEljUjJsVDN4TGk2WCs4SHdYNU9jb0lkREJNMTJVRDJyZFhwSjg5STQzQTRVTkNiTWdXZEorVlh2YU1OZ0s5THdyeGZkbUUybzcwc21lMEVSQkxMWEZiTnFHbFptVVp4NTVSUkdCV2VBMGhka1BXSzRLWDJGR1VZZ0xQQzNlOHkwSnNoaW56VWtGT3lNcFJvNFRBM0hQZXRCRFBoeXhmZW5xVWVHZGVNeEJZZk1yem11Sk9tR05HcVZFWlpUaHBCQkRvSEhuZW9SQkxBYXY5NzQwQXk4eWlDd0tIV3g0dHN2aFBibS9EZi9DLzBVZWd0KzE1MkRIR2hFeHViZGwvOEwvUlI4Q2ZoSVc0RzdTRXpkalJsMmpRQXBpeGNGMGhidEdUelZoQ1lTd2N6Rmk0dmhBNzlHUXpsbEFZQ3djekZ1NnFFUDdtUDV1eFl5RlVhZ1Nac1RRRkMzOW5nczFZUW1Nc1hPY0Z2eGxyd3Q4a1pqTjJMSVJLalNBekZnNkw3REllYk1ZU0dHUGh5SXlGdXlRRTdUbXhHZXVqTVE3L21zRmU0cFFRejZBNWJNYU9nMHlwRGJOaVAyaEtUY0RIWnV5NHlOVmJpTzVPMUlWWVpUTjJiT1RxemRFRVRHNVNpQmM4Tm1NRE1NYmcvK1hvaEgxVzRKNDRtN0ZqSU5LZ0NmWEFqRVdnaDBXV3pkaXhFV3hqTTJwS1I0aHRObU1qTkViK1dWdU5takFueEZGM09RcnhjOFFSYU81R0RaakF1MW50OVNqRXo5RkdZQ295WTlHTXRqam1TOFduSmM3WjZ5c25XdFYwWk1haWxxcjIxdDJKVnNyRUNlemRFNFZoTWpKalVjdVY4T2p1UkN0azRqNENmNjdldlRnWlJCYTFhOFI0NjFrTG5VeDlUTlZINER2Tmt4WnNJN3ljNkZmWDhnOTRHUHVUUm1EcXZRSnU5eVNybVpBZkthQmE5clRYWkUreTFndE5lLzdhVjBtc0p5cll5dDlvQy9GMnBaM04rR2Z0RnhyMmsyODhEcjdGOFc4RCtOMlRxd3ZVeVVuSlRtdGZMRGk1V2k4NDVVdjNQL2pPV3pBdFQxU3d4emR1UHREVURKNnY3Rjl3MUUrdCtTY3IyRk5yQmxka0k4Q0N0UkVaa3pBTGRrd0VhVGVEQldzak1pWmhGdXlZQ05KdUJndldSbVJNd2l6WU1SR2szUXdXckkzSW1JUlpzR01pU0xzWkxGZ2JrVEVKczJESFJKQjJNMWl3TmlKakVtYkJqb2tnN1dhd1lHMUV4aVRNZ2gwVFFkck5ZTUhhaUl4Sm1BVTdKb0swbThHQ3RSRVprekFMZGt3RWFUZURCV3NqTWlaaEZ1eVlDTkp1Qmd2V1JtUk13aXpZTVJHazNRd1dySTNJbUlSWnNHTWlTTHNaNVFwMnFobTgwMUhnL3kyYkl3Nlhna0M1Z3NWWEpvcTY1Vkthd1VSc0JNb1ZiUGg3emtXRUs3OENaWFBHNGFFUUtGZXcrUGhhVVJmOXh2ZFFyZURDTVFUS0ZTejlWZ2U1NVZnOVFVVGwwWHYvenM4K0VyNlhHMlRsbnpCTXdXckk2SklGaTgrSGtNdjUwa1RsNGQ5dkJobnhmM2ZJRm5EeFJBUktGbXdsRkpoODFUbXhVa1JXL3JnVmluWXJMUXZIRDROQXlZTEZWeVo4dDVuUFUrWC9CRm1memMvS09Zb2pVTFpnNlFNSWNOckhuZEo1K3JmKzhCNmxuNU90K28yVC81YlQyM2JtS1dVTDFtc0Z6ZDUxYWRtQ0w5a3ovM3BCVlVySzl5eW5zKzZlTTUzR0thV1VMdGg2Z0pMYmo4VGk1N1B3cWR0VGFtcHFOZFdBNWVqL2NtcEc3NDNYRExlZW52UE1VMG9YTEg2MG0xejArODQ1RGNTSDRjNyswMDhqSks0Y09MWGswZ1hyMVh6QnVvN0RsNnNmYjllNFl1L1FDSlF2MkpsQXNQcVg5aks0ckxSZEIzY0dFVTZLSTFDK1lNTnR4V05IblFpLzdYRXJ6aGJIRElzQUJGdTJDbkFZRE5rZFI5YTZxUnVRamdRNFd4SUNMU0VPa3VLSGlNT24vOG01N3U1UDR0ZDQySldPQUNTd1dqTFJhRnZSZFlidCtUOGNYRElURjUzY2IwS3czOTh2R1lVcWlNTDlvaVBaR1Q3Z2NVVEtMVnZsOTY2OTlpdStCRzUvK2RVL1VlWkM2Mjg3dUg4bGZxcjBWZDROZ0hITmhkL1cxcHlycXVPRUJqUXljcTZkcGJ2cFJKVXp1U0ZRRWRkdjNBemNRdzgwU3hWczNaZXI4MmZpTDQvR0FjODlRYXVDLzhmMFRlQUw1OEtyVDlwM2lqTWhXRWc0NFBteEFML2IrN0dTVTU4SmtqNFNTeGtvd2wxY3VseDkvdzhNVk9GSUYxb0xRRmgxYk1STDR2a2lGSGRqU2VFbERXZHpLa2JBaklncWtzOVVjZjNNZlg5SW1ZNWZlZTNhZmEvMXIvZDgzQ1IxQVVMaHRtTDBBNk1EdFBpLzNmZmFKc0Y0RUN2Ym9PZzdYeTVMM1Nza0xqcHREcFg5MmIrRy8xTXg3c1k4QXIvSDdydVZZZG81TFZvSlJuYmxMZ1JlMGpRY2N1Y3VyZ1cwYWp0cTArY1JXSW9DRitYWlFLUGh0b1pwNzRRNFRLQXc5eFRvcmc5RE4xYldYVnpZMk5aMnRtc1g4R1NLRUlBYmFrL3A2bkU5NGJCMjd6MmdHMWVwWXRJcUVPRXVyc3ZHai9QUmFqL1VuRlNBeC9PU05kcFdIR2FxdXZMMEluNXcxbXBSNVJjZ0JzZFRmS3RvYXRCZFhPaHBtZ1pQNTFoYnFWVEhOS0dEUnNPNWJpc21vYkQ0ZlNCdVg3RzU5RDFFRGpVUnhLdXFPNHVyWVY2WmJnbmhlT3djcjNSVVkyamRncnM3QlArZDcyR3VzNEdyYnRmamtVTlVRa1VienVMQ3FxcHZwaUE0VEFPSFpQdU1pcmRKcmtubWlqTS9oeHRRViszRHZ4c2tCbnQrZGlhWm5ORmRYRTJ6N2k0YW1FeHlqR01mSTdHYUhieGdhM3ZMR1BiV0JlV3JUOUdkcXEyQ2xIS3lPNHVMckxnZGpkZ2h3dnRhK0VKNHcxZGxYYmNWRXpBUjY5aWF0S2E2K3FvSE1Xd241QjQ4eWwxY2RBUHpRS3RvRGVGYld2aGllS25WY011RHRuWldyRUR0dERyR1ovWkpERXVEMGt3czV5NHUweTd5dkI1NFdVbWtPYzZSNFo1dXpvdDM2UWdzSEh0MHNtaGttSDdlSXpFWWNVTUgzTVZGTzZWNmRaZzhqTENlTnI3K1liY1Y1MkF4QWpsalJQUjNQQ2hVSlp1eDd1THFtMHNEdGRDYVVjWlhuRnJMR21nMzNLWVdWY1JMUCs3ZXRxYmQzb29ITVpSc3h2YWR4YlZuYXVrMGVaVE1TeEdBeml3dlRYRndsbDdyekU0SGV4TTFjMXQ0SHNaUDM4R00vYzY2WGN2c1A3UmpWTmhkWEd0bTNiVFlYTWdibGkwMEhHNVhZVmpFZDdqaDBaY1B0clV5ajIzUno3em5tN0UxYmQ4dktGN05NRXZjeGRVeTYrNmdjY3NhZXhmR1N3MkhHM0Jic1FmTUdpWnlhN2M4RDJMWXlrT3dadU1OMjJzL3RWRExWVnlreStsMTEzQWtrRTQydGI3UlR3aTNGUWZVZGVoc3JtTWdPVUVMR3NTd25RZk40L3BXUFdXdVpud1Z3MTFjZE9OSHE1dDBKMzJETVkrck1VcnZvZWx3R2hqdWpZTVo2eStvUjZySXpBYStYUUY2U3lvcTJWZHBtVU1XQXhhOUpNVzVpNHNPNUxXNjZZMkhkTElwdFkxSGRMaXRhRy9rT3pVT1pxem5MUnJhU1Jlb2toanl5MXRETm12QWt2M2tLQzdMTHVwZXdIUDJFUHB3VzNHZ2hZak1XTEp0MUdRM1JURnVaaXhlenR4UjRzOGNzRlNIM2xVeXhOVTNUR2hjaXovV3hxK3E3aUw0Z0JJNURXVG5WcE1aNjJHMlV4ZmlycEFXQmpIUVNwdm5IdGMzbVRNSHJOZDNGdGVlVVhkTmlOZmxzVEcyNmVHMjRvc0ROSkRNV0EralFwVnRyQ01HWW5DWjJmVWhpOWw3TjRNQmQzR3Q2WFgvbFJBWDcvYXBoREhhVnJ3bFk1dzlaTWJTeHJBMFNTditRUS9FY09SQ1F4dXllOXFvVHlqcUxxNldXdkZuSWRjUEpoRExqS3I4Mmt2UzNFcG13WE9ZQ0RtUTJ5ek9XbThIWmJBNlNtTnB6cjhsQXpGc3VSQlRRelpud0pMOUZHMGZaWXVMRkhLL0lWTVB2N3NweE5kYzJERHloTG9rQVdJN05TOFpKYzV2Z0ZST09EbnMzRG4xRHo0eDR1VTdsbnNIVkxqbGFqM0pJWnN6WU4zRlJRcTVkQjk0bjN0VG9weFZXVHJtOFdlaktOOUlQRnRCRzlhTE1qc2JuR0NqZEZpeWNqOTVuTXhZdndTRzdCWjU4Z2FzdTdpb2s5NGdSMjM2STc4UzlXOFdZemh5eHc5K1VTVm92a2t0VDVRM2ZINVV5ellhM25yQXVYM1pNSmY1aFVDZ0xYbHVkOG0zZTBnTSs3bUYvUXlQQjdONHpvRDF6ZGhVY1JrMUtidG9BZ3ZDMTQwMFdqUjA5NHdqa3lhUlVRclIwUlpjNFdQTHVXQnk2a21OdHJwS3pjYW9rWXN1aFQ5L054MUJmOGptRFZqTmpFMFFsMEcvcitxdTFHSTJiT1V0aDBLODQwbHliL2dkODlvak1UcCtya1p5VFhnSEo2ZWxsd04xQWtQaklNajVnUCt3ekZpc3djdEJjc0wvSzlRSDhnYXNic2JHeFdYUTM5UE1XQnhKS2dNN3JMc3ZsdzBQTXQ1TzRHaXNvZ2JjVnV3RU8wNUFhTldIQTljVHlRRThIVkFNNEIwL1B2RmZXM3dXQTNZcE1VMUdab3JMb0wrbW03RXR1VVpJU2xVMW1lRDRRMmRUWmlua3dYQTRTNWZIYThIdmVVWGtEbzk4SDJBUEpGZGZqc0l2UkZud3hNN1V1aGEwdkJpeWpkenRqRXh4R2ZSYnVnbmRpSnRkWFcxUHJLVzBlWXNwOStCWlNoVjE1eko2R0RDNGxadlJ5T0Nic1o1WGoyemc5cjZmRERGc2F2a21zdTludEZIMWtwWTl5ZHZLRXBkT254VHlMVWtCak5rS1lWdnJSSTM4aWlXcE5BL3FPMHVYeHBhTXA5TXRPSmVOUUZrRzE5Z08vTUJpQ1B0MGVObXhGVTNOWWRZZlhkSEt4THdKcjRqWWVYTEVwZEVudlhkYkZnZGo5cDYxM2tNNlVqZVFKUXA3VU45WnVseCt3eGZ2aXEwNVUrRkY3TXZod09oditmV1FHSFp6YTVRWnNOWDhDUmxJOXVTS1N4YWpqeHlwNFEvR3JGMFhVTnFTbWV0Nko1Q3hZK2FwQXBFczdUV3B1ZFBoRkIrTk9WeFBKRmZBaktYc2g3Q3o5c21UN3ZMRXBVclNnWVlLOVpYdEUwYUMwclpNcjJZdS9qTGJhSHNJTzZVd3VyVmxNakJqUFpnVk5BblBoOU1ldE5RQ0ZqRjAwM2Jla00wVGwySVhrNjltUW5lTUVPVUNKVFdndTNHbFdWRWFHMThiZ3MyYkVxM0dobWFzQjltUVRCL2JETkpoeGhhNHpYb29QblFsYjhqbWlVdnhWVFZXMVVac0tnWWxsYm1wZHdJVlBXYStPcmJ5ZzZuVXVXSDF3SXlsdVplV01ycWVTSzVmeEQ1Y0VNZTNjT1U4dTB2bGlTdW9sLzVqRUdvS1lDM1d4YXFhTE5FZnd3YW84bVBvZzE2c1FlTFV3TVpSa0MxNExXczJHcVo3Nm9ndG53d0dMRm02MmF0c25yaFVOVzFkNjZXWFR5eXRXRGRqTzhsTDdCaWR4L3E0QUx4MUJaQ1RyN1lUWkNNMUdQZGhvcXZKb0xUcFZCNlpydEtBcFRmaU1vZHNucmhVYmVCa1M0Ym9Ca0ZvZ1VWeG1obUxveDRyMGM4MFR1ZXgxQ0JNcDFibmpyQklmNFptck9jQndIMnZ1eHZtaEJoV1ZhRlhYUDlWRllqNXVqUmdjNGRzbHJnTStxWmRSR2NiMWl5a0RlaTkyQkdCejEwVmhWSmNxQ3ZHR25HdUl6cEZiUjNQaTh4WS83V3NXMU5SczAwejlnbHhVM3dzdGVVWXNDdCtZdWFRelJLWFNkKzBpNkNlV3p0UG1objd3eW5YM01icVBCWkNHa0JEak14WS83V3MzU3N2aE9Jak1leEhvcXkwbHIyMlpvQkU4ZUd6SzM0dThHV3VzaG5pc3VpYmRoR2R6VVpjQmRWSU03YnlMU0ZlWlRFemxzRnZEL0QyVG1UR0JxOWxOZFpEWUFDZU1tUG5NTCt2cGU1RHlRR2J2Y3BtaU11aXYyZ1lyZ2habCtwQTZkUDRHYTM3WHRNU0g5Z2RTMEhhamNLNkdNeUpka0pHT0RKai9kZXlYaWVISmNDTDlHT2tiSkxNdGxPb3lBR2J2Y3BtaU11aVh6VTBoVG9FdStGWC9kTWhBeVRxMEgxNk40d2I2d2Yyaml3dHc2RzU0V2tzY2xhRitGZnlHQVhncVMzbkZycExVOWVsZExyYWdDWHhoN095bmlQd2c3eW0yTlVobVEwL0FlS3k2SGVOZHFCY29KOVBSOFdsR1Z0NW1SQS9GYTlwN0dJT2k5czZtSUNQSWh6NlFIQTdDZ0JPdWJCTlE2T0MwYkVlcFpsUGJjRFNrRTNkSDBrWGwwMi9iY3k5ZTJCcmk2cThFdlUwell4OUlwVXRrOG1SRGcxaTYyQWtia1NOWHRTWFZZZ0I4Mi9nWm9BbzFsd00yd1JuRE5pc0lac3VMb3UrZWJ4SDU4VEJEWUJPMUFVMU14YmJYY0hGbmdUT3hpYXFFMTJCS05LaXEwb3hnZnFwWnZLV1pqajFOenp2c29nTUlZdTZNV0E5YnpKdHlHYUl5NkpQaHV1cXFnWDlMUkJzN3lDTTFBZDB2ZERob3FJNlFyNUJiQjA2YnBQQ3hIYmtjdFJldW1VanA5NDNIOUFDSEUyRVVaYmdhUTFZTXBxU1Y5a01jVm4wMzRTNmwxVXRkSHRnQzhINTZENjdac1pTUnhJYkt1OVkrZ2F4ZGJ6L2lrT0RTSUNYdEs4Qi9JWUpMc25yS0JHMVExdU9HTEtKR1hQRUZkS2YvY1ozMzRXcXhaMHZ2ZWRQUWpMVXh6YmdyMGM5UzVxeGxBRm5BTEpuVW5nTVhhL3dOK2tXZnJJRjBNVHhKNFBiOU5QaG9KeCs1TDZ2K1BGZnZpYXYyV01pWFU3RXJCZFRsbXJ4eFRoZlhCSDlRNm80ZEN0aGhWMy8vR2EydVJxR01ZU1hKQzhZdnBHeUxPUEd5NE9kdDZKZHR4RkJHSXl4MmZDVzRsNFVqV2VFRVNaU0JXWVVTYysvK1ZrOVJQNUwxajBXUk9XTEs2SVBJVVpPRG56YUsxbXByRW16ZWxHeDViOUxKaE5zVG9xSHJ6VDkybStydGxaYXgvYy9lUFBtamV0S2x5eE8xcXUwOE10TElQUFFBOWZsOWdDT091Ky9nUmh4a0UwUTRLMW41NGlsVnYzZmVRTFBZWjkvY04vUDB2RnJ2SGtEVEVnWlhVbVpZR00wRXlQeXhSWFJuN3IzU1orSnlwUDNya2hTK0ZYQTQ2WnFYVWM3amFXM1AwdFVpenRocjlxVWRkUFdhdUNPWkZ4eGo2S2l2bUJHTzNHK1c4MmtCMXVueEo0YnE2b2VDVCtXNGhLUkw2NXMrbS83b2VhSEQyUkZoem92QTB4VWtsRGNzL0RJZmY2di9LaTVyL0tYZm9TNDgrcWxlSGIzbVA4Yi9KQVEvZFpOdEg4MmNZOHYxdHV2Mzg4azB4bkUxc21rYUNSMnJRTVdJM0hBZ0M2dUl2UjcrcHFEZVhsandQcFRpbUhxTTAwN25DQ0pmNUNTdVVBMGFmY3ZHa0pjUTh6WGpKZzRPVnc4Vlh2MjhlU2hZNXJoK2pzMG9SUUNSZWpyWml3dDN3Y3BOQWVNSnJoTi9hOFhIRGNQU0M4cUJzUE1Va0FiRG1kVDJGeUlyajVFaE1wOFlvM1k5Ynh2cnBSSlU2ZFZoRDdNbnkxWkZqdWRaWGZvRnRsYnE3SUdlUFpNT2V0SkJmd1FrYVdBOXNRZjVKYnZGYloxY2tucUdRTGp0SFZpZ2kxQ0g1YnJ0dVFOeHJzOHQ1Q1JRM2txNGs4aGdTT2RSclVVOWF3UHNqcFZtT0JKbDNxTUxQUXVhMlMrbXdrbGhmcWttYzJXUFRZVWMwWG82MllzM3FXM1JvR2lPYUJ2WHV3M3JVdFdqVkw2enA2MWRIdmR1em5ySzFwd1dQcEtZOEt5UjFjOEovTTdtRm5LUFZTRS9xSjJ0ZVBsb3BUbFQyZjAwbTI2L1dyMDRiVXRQY09nL2pYTE1KdFVCbHdxU1N4UkoybnIwT1dLRGR3MHh0OEp1U0wwOXhUcXI4QlY2UHhlWDR6bm1XYzhtalJ2YWFWYUIxcGdZRy9MM0VHYWFuMHNuMVRuWkcwZG1oRzJjQ0szbnMvSmdEbmM2VC82QmR6cmVpdDlwZURSaDZIbDNONGRzTWJVWXYzbjZXQkIxMThyaHBSVEMrWWswT25Xa1pablQyNythSkdXbDJ5ZHNqdXVXVVVIMXM3Q0hUT3V6SkF6ZmN4bnVydTdWQ1lYUHEyOUYveXZsOGhiQm5TbnQ0eEtzSU9rYWZNNDMzWVlKbENrazQvSzRneFZ2aFNQYzRpWncxUzg5Z21IakFObWNhWmYwOFI2L0N1L05XQjFXY1hXTm5GVnh6aFp1SFEzSzc5ckd2UmJUWnV2dFAyYjJEbUZlK2FTa0pYN3FzTUVrRkMrMHJyVHUzT0NrOEpKMDA5b1VscFVhOVcvMWllUElQQnlSQ25Xam1uR3Z0eEJJeTVrNi9UVkxtaGF5eExqRjc3eTRkM0VoSklpVDVxK001c1Yyb2xaeE9qQ0kzUjlXQVREdXo1b1Npb0wydUNWa1RGUG80Q3QwOFZFd3k0REFaaXgvaWV1dFBWdzd5Z2p2M05TVmI4c1hYdS9Rem5ZT3M3ejYxVFpHNnNPL0kxV2xxdGt3ZEo3WUdxWXJ1MlUwWVN1dG02LytmYUtBOG02b1cxbEY1aFJyMjFrWjd5d3FWZjhEWUdldmpGUWpobmJWbWJzdkc1TXBTSmR5TlpaSzBYQlMrVmxEQkpneHNMdFljaGlTdlpkcFpSTlM5Mk1YWFBhd3NOQnZLdXRnMjFubisyUVkzNGtJRkQxRFZoOHFFWXVXdVdZc1Znd28yWDdjZjlsNG9TNnphaWF1NjNqTll5OUQ1TU9oM3dFQXUwU0owanlqdE9sVWpabWNIRXIxSVFubWw5M3dSb0ZuRWNoMkYxMW9YbVI4N1I5aEdqaWpBekRtZWZLd0lOdU9DMzVoQTdkNkRXaWp1QlFlNUhCN1VCdUxMT0U5aXVnaXRTUlFVMS9FNTVGQ05hUGVRS2JlQTZ1aUsyRFMrREdhWlFEK1F1WFpTTFVtVHFRUTJpU2xHdkd6cmJrVkpBSmJsMHV5Wm5aS0pGbStWSTJ4M0pyR3VFTXZoa0wvbW5tM0E3YVVjNXBiRGMwWXh0cUtzaUNDUmVSWGM5MTVsdmcxVmY1c2doZTlMVEFqUFYvckNhYU1sdmJaWURTRGhadE9ncUlwb0lzc3U2MmppL1hFNzVxbU1YcGlLVDVQeHBHdkRhajZ6SGxtTEgwU1o0amJHbTFJV0FYRGJZV3FWcDV1SDBIak1MdDV1Vzc2T25WNkhwVE4xSklTalZqWC80TURWbElPTWRoMlhUYXhLaTgxeGZyVUs5cDVMQXlKc25kamJBaGRTQjJpL3hsbXJFNFhhZHQ2SHhOcHlGWCtKQ2R4TWZVSDdkQWpkekpYb3hLckh6RUl0dkxJY04wYjkvM2wyakdWbm80WGU5RlUwRUdNaTYyemwvODNSOG5rUVpPblZoa1VMM1FTZkxDQ20wQitxcG1pV2JzNStoMHZRckNTemtZNDEzaUQvMmJOUGVTUDMzUGR4OTVUYkMwQm1KVnUyUTVkQzl1OG9UU1dGdmhsRm1lR1R2dEcxQjBrMkluRzJIWU9nWGRRVFpCVHIycWJzUWM0dDFOQXFRME0vYVptci8zaS9jKzgxNWVnSzFUMEdFbVlKZUZ3QlYxWmFFUGJIZVJ0elF6Rm05disxV0RibzZ1VXlzb1Z2ZUxGbGx0SCtzMGFjYks2ekdwWnV3YmtuK2Y5bThsRHg0UzFYSUEzUnE4eVpsQ2FHbUxzSmlMeml2R1dqWkROVTZhc1hoVENkakNxRTB6WTJtcFRIU0pJSk1xRmhrNWRmZ1BzcmpjUzZTYkZibVJSWTdUZ0lBMFkrRnYrMU5tbWhtN21BWjBKRDhEVHhxRTIyRU1HVkliUnFvWm9DUERnbTdicE1DaEdBTFNqRVVLRFp4OUw4Mk12ZHBLQnYvNFV6R2lpQ0IxYUNsTW9OSHJxMUZKR1JHSDczVVZkY0hpblVLUG80R0FOR1BoRDY3SGxHakdSZ2kzM0E1NG91ejhIQjRCell3TmpqazN2ZkxNV01sZUF3T1N4NWlFNHpROG1oa2IvSlQ1VStXWnNjL0pCdER5dkNwRDdEa0ZCRFF6RnJYVmFNb3N6WXhWMmpJZDhQREIrQ21JVTFXaG1iR0lyRUlBYjVVNmo4bzFnQStVam1ReHR3TWVtWjA5d3lQUWlVNWpmVkprcW41UnZVZzFCSG15aWJkVStWNjRXNmxpMkhleUNCeHU2UFJwVi9mblM3bFVUTmVVdHhYcEtvSzdLc2krRTBlZ3QyeFVBZnlGMG5tTXBHSUIycE9JekZpVXBLbGdxeGdGemowVUFyb1pDMEpyRUlEU2VZYWdUSHF3VnB5bUFqNGExd0E1YWUrc1pWN1dJUUNsOHd4UmUwZC9OeFowUURmbmdHZUl5cmhvREFIRGpFVXF6YUJic1Z3RFJCeGFVenBOQmZzRDBPRWlneUV3RTczVkVSYW5ENzFzRDBiS0xOV3pwdlE2Q0IrWVdUaDBnZ2gwYkUycGFlZzhnOWNNT1JvN0VuUW1zREU0T1M1WkVJRzJ2ZkJoQ2kxSUlqRTduZWRzNmlsay9qamRHOVlMc1g5UUJKN1Fmc1Vrb05FWHBaaXgxcGZlZ3ZPRlkxNWtCeFZVd1hMMHNzUS9OOHRNbG1MR1ZqRHd6Ukc3aDRpTTMrTTFtZURRTUFoTS9Udi9GMm5FTDd4K1JTTXpPN3daKzdaSFh0a21NWW92di9yZmg1VGZIZndZZ1BqbGY2UlZ4ZDZUUVlCbXk4Q3Q2aFcwai9UUUlQNUFxZ0hwV3o0QjJwNEkzZElnRkxsTUVRVHdTMjc0ZVowYkR6U1BEYkEvdDFxRVNGTGVOWEVkdjY1ejh5SDhDRTY0WHMrTFkvb05uaHZYbTY1dndDYlI1VGhHZ0JGZ0JCaUIwMERnOC9RT1Y2NTd2SlJqaXR4cU9FTnBDT0NpeFhJK3NZbFc0a1htL0lLYzQ2d1F3TldvbmR5NjUzdnlEWVBjdkp6aGZDQ0FzNlgxYkU0cWIzaDNVNzA2a3AyWFU4OE5BaE81WjdZMXZCeGY0eEY3YmlUbXlzaVBydVRrdk9mKzE5L3FzR0J6VUJyUlpCYnNpQW91ajIwV2JCNUNJNXJPZ2gxUndlV3h6WUxOUTJoRTAxbXdJeXE0UExaWnNIa0lqV2c2QzNiRUJQZUs2Ny9xeERFTDFnbW1jNVBwQ1hIVDdWSVVDL2JjeU15RmtVcHIyV3M3M1pCa3dicmdlVzd5ek9IcStwclRxNVlzMkhNak5CZEdHcHYwL2R0dHlycUFBNXlZKzRna3dvS1ZVSXlDcDRYOS8yYndCWkxFVDhDcGw0eFlzS01nejRqSGFRZ09GeWo4NDlqcGgyN0UzWCtJY25vc1dBbkZDSGhtOE9VMmZLVXY3OWlPV3NLQ0hRRjVTaGI3Ry9SaE9EWGZ5b1M0aHdVYngrVDh4cno1Z0Q1R2xQWEJSY2s3QzFaQ01TS2VtdHRYRWxpd0l5TFBpRTE4M0hZNThtYzlXYkJaNkp6RE5MeTZ0ZVRDRmd2V0JhVnpsT2VLNDY5ZnNXRFBrZEJjV0trN3ZuUE5nblZCOHh6bDZlYjloa3ZJS3d2MkhBbk5oWlZtOUg3SC9GZmpHMDgzZU9mSkJjUHptQWNmbXRuMXZHOWk3NG4zaXMramZBYm1hZExYbmVnc0lQRjA1NE9TTUUvRkVvcVI4UFRweFozWjIvbThzbUR6TVRwUE9mYm84NmlURGgvNVlzR2VKN0hsODlLbFQvTFJXVUNlcS9KTFdYa1FuYXYwUTdHRk94VHIrVHdkOGk4VzVvTjBqbkowWU8wczVOMW1xeno1bHIrTld6Ti8vOWVmM0Q5SHJETXJXUWpNWVNwZSswUldEcVJWNVYwby9nNUZEbFRuSnJuU3V0TzdremNPcS83SHdXNDhjSjNYMlhNanVGeEdGcjd5NGQzY1RKeUJ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VJnYUJxakRjOHRreFBtRXdJcDQrTzA3R29tWVc3RmlJTWQ2SU4xNHozSG84eDJuRlRCbU1YSHZuYWRYTDlUQUNqQUFqd0Fnd0Fvd0FJOEFJWEVBRXZyazBaS09uUHBoSjRQSDNaeVpyaWZNZjFRS3AzamVkb2FLZXl0UTVUTGgwdkRJc1Y2MmRMQXJkTzFtcGV0cmF6K21oTlAvTTNiUVVqdGNScUQycmh3YnlmL3ZPZmthNTVqTVppWHJTcExpbEI5UDhsZFpuMDVJNFhpRXdKNVpVWUVEZlZQTVQ2U1VueEZQcGlVWkt6ekhqbTI1bjlTT0Q1QVVPdEw5ZlF1TTdHVkJmRWh0dU5Wd1I2MjRaWjBWR1AzSWpNZjY1SnNXMjNzaDc5SDMzNHdmZjZUUTNldDY4Mk5LcEdQNUZzd1lqelFqVW50T0RrMDJkbGZzLy9VKzF4RDNuVlZzcmRNRzhYVk1UMGNIMC9UL2doa2MzL2VobFQ2dzQwYmdxZHZSOGl6WXJUeS9KNUt0aVdmclprNGpBaEhqQmlQK1orLzZRQUQxKzViVnI5NzMycStUOXVKR2VGcGdSQjJsSnZkdHBLV1o4VmV6ckVkT1B2TFpOOVgvZzFkZXV2ZkkvdGVDN3ZTdlRXeTlLTDNzU0VYZ3N2cTVkQW9hL0dHU2UvV3Y0UDVWWTBJcWNFbW02ZFVXNENhSFNqQy8yYStoaW9iUy9BQ25mV1lscXJidnB6MUgyQy9oc3gxZXJCUWh6TzRMaTh3aW9LVENLVFhnZXBvM0xCV3RPU0NqclIxMUpXS1lQaFpEcjdpd2tLN1htQmJHWlJvZmpDWUZwOGIwWUVKT1E1UzBaV3hQaWVSbkk4RnhXbmNITWRjVmNPczFFTGRSSVdJcFJ1Wm9JaUsvZHFFQlRDanlLNGFlT1FGK3M2a0hmZnhuem40cThBdCs3bFBNQUFCTEhTVVJCVkRqbERLaWlZNzVwVFFSR1lsMUp3NGkzQWhXUnNJM1JGTHFwaENFcnUyRkQ2M3NXSlE0Q2dacXBzUGlZMUlWK3UyZ1dndDF5d2FvVm45VDlZbDNoVXRxYlRKaXhwMUQzc2lyZHdTb2JoV2JjbUlxeVg3VG5iTkl3YVFpaHF6RXRiV25Md21jdlpXUTZiaWgyRXVhT2FRaDJYZFU1ZytCU0dKeDNXeUJVNFl2bG0wc1lKaGpGeHF5S29HbnFwa0EwbzgrYUtvL3JobUl2WWU0d1Yzc01hcUhXNjVhMlhLamEyQmNna0RSTVBDeHNSeHBBWGNDcEJWTzlDOGxteldTeXZHMHlpWE1IVm51OTZxc0lTczRPMHcxbm0vWUZEUGNTVkJCYTJIWTBMQTRSM3RmQ2FkNktybktwVEk0YmluUEdMQkVXcjV1VEJkbGhjanVsNzlaaEZDTVh5VmNSQ2NZbkxXd0hHZ3ByQ04vU3dxbmVXdUlpNjdpaDJFOHlUQnZDbUFWbzUrVFpxUHBKWG1RaktPTFBCV1grcTBScllmTjZnSE5GSmFmN3FvbUthazhxc3VrbGtYS1laQWJYTkVFaXp4dzRrZmJPaE5LUU13bGZ5TVFaaFpOcVArbWVLdVRSa211RTlUVER2NWhFcldKbzJFWitJOUJLNmp3dGJVMUZibHB5ajJRcHgrNG04MThrVHlkcGpQWE5oWTJXM0lRSk93R211YVR4NzdpaE9KczAvaXFvZWtlcnFJN3dwZ3oza3NhNFRMM1luclVrYlBiTWhZMldYTGZ0dStta0RqQmppQ1lWN2t0SmRjeWo2Z090U0FQaGJSbHVhRUtXa2V6eEVWRDJ2Z1lJbENXNTE0NW8ybEtVcXFpV0xlN0YyTDRWaSswa2FsU3hiSXRHbldFeUtVdExXdFkyd3ZzeVhGZUtsSXhqajQ4QTNsSk1RS0tsTDJTZTF3R2F5d25aRXFKYXh2Z0tNblRkOWhHcTJ1SXBLVnVyUFcxdWFzZjVNNGJHTEF1eHgvT3VwaTFzV3hvNk5YVWtxc1VtZW1zSjA2N2pobUkzWmJYWFZXcFMxOE56WXFwKzBtMURMSkhUazRpcy9NOEhqbi81ZlNkQnVURE5LMmtMMjdZaVJicVR0QjFWZEtLdkVSOTJFNDZGMjlyaUtXbGp0ZGRYOXpwWTBlWjZMUDR5NXpud3pQZUVlRUNJVjUwMksvLzlYVTNnRXJxUEI3VXZKdG40MXNKR3R1TzZJN09kdUJRbjR4cE9FaWVlU0ZxSzE4elZ2bWNlVG1CbTFzVHN5T0tKWlp0dmlsOWE4YjdqRGxaSm5Md2lrcW4vRE5lOWFsd1FubWN0YkYzSGMzYmljekZ1czhZM0ZCTTV3V3FmSUtTV3NkclRUdkd1RHNlcGc2aFhidm1uZXVJakZQVWp1aFpnNVRtSjRHOFljbzNtc0c1ODZ2Uzh2bmJvU2N1d09GNXk1V2dtM3FxR3ZlK1F6QW1xaVZkQ1p1eVdpa1lYTTk4QmFya3FkWXJHaWZrYTR1NCtFYTgwdzlQSEs4c25WcGRHbURxNzdzS1ZxeGVmSnoxdnoxallha0s4VGlPVTdaMk1Id1AwZE8wSHBWTTRtVXN5Z2NtTTNaWTFRblY2MnNkT3h0VE96ekVBbXJVYzhMVVhMbStkTGNubnlYbW0yb0RvR0NzN0J1Tk51RS91Qm5VMUU3UlliMDFmMlA3SzlmYXBUeERMczlVSWUwTXhqWlBMU1JxdXNkb3ZOUFhicDM0MWEwa1Rqc1hBS1FYWDVGeUZsY3p2ZnQzdFFhcitpNWVrdVpjbWtYc1RKUHAyM05idldRcXVDS2NObzB4TDdVZk1RcTdaTDBnYUpUMGNxNjNZTWViZVJob25pMGszT1dpMWo4Ym9GNXJpZU4ya2pYTURlU0pncFp4MkVMUEpWbGduTURnZ2Iyc3BqQ2p5d0VTZTZnN2loS2FRM1krR2dYQlhTNFlsRTg5TkM5c21aWnA2K04wbzl6VXRmNjRYYzZmVm5KbG9oZ3JLcG5IaTFaTTJHL3JSSnZWYnZ2Rmo0SHpYcm44dmFiZkt6blFxNGE3cTBRQjFBM1hPdXUzTFdOeEJoMHgxTzFaZUJERk1QaGJFSGhyS0o4aXN4M0xUd2liZEI5NFhTOCtLZ0FGaUVleVlrazdqeEt2RzlXbC90WmVjSFAvZ2Zxem1UbEtoV0s1VGlBQ1E2cEpZMDE5a3I4b3JsMU10YXNRdm1XejhGNHFMcnNKclNmZFFmS0s3dmFSbEM3MHRFV2t3bU54V1ZUb0djRHczTFd3M3lMWGcrU09WMmZmTllneEg3dmpCTDFxcEhucnJ0aG0zWm5iY05FNjhSdExnVzhPSTlWbEJsWGR2bVlRcFZEZTJMK0xwcHhaVEQwWnBVRi9QWDFVdXkrMzJZQlNhNTJPMDY1TW8yRUlzYXdzQVJMbXB5a0tWaThORkMxdVFaUUxBZmwzbEpwODFWVHl6Ynlaam0ySFpqREUzRkZNNThicEpGblZMbXJFdmcyVHR1c2hzMW5hT3pYcFBOOVRXWjZxdWJ4cFVOeVFMbGJjMEpLWmg1QlUwN2UzM3hsc2t5emg1OW93RjRBVlZCb056UllWQ1gxK1pzWlZheklhdHZPVlFpSGM4U2U0TnY2TlBRRUZwcFVNRVlXdERNWlVUcU9KeFBVZzNZLy9NdG1HSi9xS2NpWUxhenVvL3VyczJNUUVnb05vNzBMaFpmTm9hUXQxR0NYMFNtcFphQUF5MUdBTW8zbWtBdnR5ZlJZYm5OZjU4THdRZlJhRUoyNUUvZU5xQ05UY1Uwem5CalZldHc0VTBEVE8yWnUwNlVaN3pJbGhNY2krR1BPTUJBSmV3S09uSTFwL1ZoelEwcXhlN2NXQVZCVWNmeHVXbXpHcElLbEd3YTdvWml4a0R2Yzl3VlRWTW9ObGJjdGVyb2xKOVErMU81eVJSc0xUYUwwVjFBN3pZbUY1TTJ0V0lDcHppczJId1ZxVXVlRW5xVHNSSFk4dlFiYnlaclY1Q1J5N0tjVi92TGNic2lmMTl2VjhGaEZ0eVlTT083Q0hvWVRXVUE5cHI2Vk1RRlcvNnFuNUFpUDQzakFyU09mR1NHcXBXZTFDQ2RoQnBnSkw4WmJ0Nm1YSzZIa0NtaG81WEpienJSaStzcmJhTXJhRHVpbEZpUUc3WDlPWWJZd3gzSTJJMDlZV045TTdZT0dscittdERHMUkrSlZ1d2JkMXN4a0txTFVVR0oxNDdZUk9wcjh1UzlFaDc4amduZ2lYV3RoV1FIWUZwcXJhcUl0RGZkNDNkejlrWFlSY2FHZlRNcm41SVNpMEE0T0ZaVlRCSnNLVDNic3NzaTlxQ0cwYnFBOXB2Zzh3TVQ4dVV6NVMydW1OL1BKMlRSTUZXamNvTnZvSTZNYVQxeXMvS2p4Vkp0eTRBeXZhczBRbXg0QjdxVSsvTUZvcnNEc3N1NWpBMUxhQ25xQURkWm9wUnAwMTZ1YkRSZlUvTG9vRGd0MlNodXQ0SktOWWFzUXVHbkRNNFNSUnNWMS90NlJMc3NxdzQ4SnlURVl2K3BjMUVIZ2wyVGkxWFlIWDZOdVpuYWRkaU5WdEpYQVN0MXVVRlFVTXRBT2dwUjZwQUVubTZ1cVp5OVBYWjBJK0c0TGRsZWxWZnZpbTJxZFdGb0xtaG1NRko0aHJiMXBrMWw0aUFnOHZuUTNrQ1NQcUtVd2RDRFFVNVdKMThCbXVhbWpablg0UStiMjVZQk8wcDloK3o2YllzQVQxNFF3Ym81YlY5RlFwOHlLNHBLUjBqUkRrZytDVlpwbXV2ZTVaZ08xcGVzazVTT1VuVWlvVStPV0N1MGFhS2dJTnpJbGlBcEtUbTZ5Vy9iYlRidS93ODJxN1U1Smt0akdvVmxHZ1c5T3pwa3NEVXVxektKd20yYWl4c2pkaFVET2tvQWsyOUUxQzBCYjY1b1pqQlNaSmd6ZFVlODdqT3VzL0RPYkZqMFM1dG5pV0Y4M2ZOOWF2K0FzYURHaTdkRlp4TFdYYWl3dFRaMTlVbGdVcDNWVWtZaWlzcUZQaVFYZU95SnV5dVZkVTR4TVN1cVdKVTNyeTQ3eldOcFNhRGs2U2RKM08xUnllTUtaS0x4aFJvdCtUVXdvZjZrdUhmUUdrYU03R0hpUmxRUi94Z0p2YVNyRHMvZlRidE9QWWxMNDNLUjg4MWZUb0hEMUU4bm9CT1RhdGhmTnZnc21tTVg4cWltN0VkZTRuRlFyZ2MwcUhIdkNuM0RFNUFWdXRPQVFsenRjZGNvMDNrUVk2K3Jka0YwYWY5ZjAzWFluekI2a295dUlIdGd3a25Ha09ZaVRFQVRORkhMQmM1aiszcHJXOFpmUng3ZHJzUnllZ0ovTFlpUDUzV0dBWUxFalF6RmtjOWFxL1NMNFA4MjdJd1hmdzEyTS9nQlB0d3NibHAwVmpmNjJCbFhhTk4zcm93WmdRcjlkU0NYUjB5WDdBV1c4MWREK3ZLYnNnUVp1SlVNNWFXbnpTM1l6V29wYTNzQUY0ZkdLQnZZeFZmMlBRQ0lLME42TDNZRVFGSzZ3VDdzTlExbDhFSnRBbXJqM2kwZzZNQjFFQjdselJpNUszR0MxazVUaVY0YU01VDZKQ2JScjIwYjR5NTdDQ0lwSms0M1l5OUowMnNJblllMjlaYWo3bDNSNnNUdFcxclFmS2FDeHRXQnQzdVJUcEV0MFg1NEg0NGZzME5VNEFPdnJtaGlNR3VoR2R4NHZWMUlRYjBNUkMwVHJVR1ZsYUNCUG4vbk55Z2FKaXJQd1M3S2xra0Q4eFlNZ1NYeVE4VGNNdC96M2ZmRHd6enI2ZE5jbjBMSEp1RjRBMHNWUnRNYjJHZXVrQWcyMzU2NVZzSmw5N1JFM1h3elExRmFBeHF1clU1MGMyQnNQNjJOam5RbmxiY05qc25kNTdxSm93UWJBQlIyQTR5WTBsZDJnekNhMENvRERNVytxYnE5K291WFZCSlN3Ni9pQWx3cGZSeXNqejFEUTFrZ2tiemFmeDYxWDJ2YVlrUDdFYUY1RlBUL1JBM3BRbVNzbVJ4TXFOWEc5QkQzVnVCai80anBPdDlmc0k1dWFVSXZXNUhNV3FhNnhRUE01YVV6aU0vRDgzRVdIaUdOMk4xdFFSTDdDZDg2dEcvbnRpSXZPR3phaXhzZGFBWjVQanBNSjFFSGJwUDc0Wng2bUhlRHI1cWRRcE5RWXB4TW1mc3loRkZjN1ZIZ1RESE5IcDg2T1FvaUNMTzVvbnV2S2xxcnJUTkFRd2RqeWE5UnJpbTBVeGNpaG1MMVl2NmlPK3dwNmRRb1JoamE5clAwalVXdGlyZzlIbWVqdFFZYWNaV2NGdmxwL3dpMnIvTFJrODBOeFJKWFV6bkJKUDR2a1lJWG5PMUp6RUh1M0NOYlprdnVuUXZJODdHZzA1M3BHcitIRGhkVmtINEdnUmhKNXkrYUNaT04yT05jam1CT1hFM3lyRm16WTJvemRwZ2dJS2pNN2tISnJlbzlKVm9kZFRNMkNkTUZaaXk5WTBLT29ZbVJTcERPaWRRMEc4UkJlVk1NNVp1VXdSclJIczN5Z1BkVC9xanVETjU5clRWYmtIOFhvRFpEMHBXL0NPOHhVQTduUEQxUit1c1JPWXM1RUZmM3c4S3dFZytNSXN1YW5xcW53S3M5SVd0anVBT0pYU093b0thR1l0T0lFZGdtTm94ZEdoelE5R2ZYRk01d1JxNkhoSUpILzFJa242WXBtSy9XOHlxbFJhZFljVXNjMGFoeDFTUG5XMi9IeGh1UWhXV25SaW5zZUJySnNqano4UmdmTGtFVm51Uk9MVTFMaVE3cDI5ZVVCenR5SzZHaVhnc1JvTHRIWVNSK29DdXgwWk13MWl6elExRkVNamdCR25MWVJYaG8ySHVab0lUSDZvNTFabW1ZK3V5U2VIVVFtcWpaNnFHWGVJZWRXOWZZL0k1Q0s0L2hhODErVE14MWgyckZ3L0U2bVBoTUxva2ptOVpCSzdhME5BYkdNc3FFeFpsZndEUFIrZU5HUDViTW5sU0dISkVmRTB2UEc4TVh5cVZ3UW0weGczS0l0MVUwengvNklVRGVHOURacG0wdTZWTU9XMVBaRkJQOU80czBZWVk1dHZhVHNTRWI4YVN5b0NJWUNZR2NDdFI2aERQcWFZdlVIeWYrdzlzS3BDVHFtSDJHOTk5RndRcDduenBQWDhTWnNTYzRlTmRmejZNa0dZc2hkSHhsQ1hsWjJqcVBYRk82d05COFF4T3NJdUViaDY1aDMvMkwxdkV5ci84My8vc1ZoalhDYlRpS1cxWnZXd3ZKRkh4VTM5T05NWGZnM24zWGtGeXhiUjNlLzlIMUMxLzM0ekZ2amtwRVplM2lMZXlMZ2k4V1R5MzR2MlB0dmdvRVRXZFBwa2VFcFNoaThUZDljOXZacHVyWVRFTVlXSTljT2dXa2JJY1JLQWY3RWVKcEVrZHFFRGd5K0JrVVVTZHgrOHhFU05TM0tRa0E1blBhUVpnUjVpYkozWnRweGdHZDdjZkVPTG53U0ZjUTl3V241VzFCNU15bElSMW1QSXJGRjB2YTZyNUorSzRKY1IvbEZVcGp6NTNRb2lSaTJaZW1rQnVyMVRXSkpxTCtpNEJCQ3NUZkpJTDRvNGlqZWJ0YTZIQW04NkpQcStTRUNPM0VkRUFleC96L2x6WEFBNWpVMEtVOS9TZkV6L2V1djNKL3hYV1cvbmQ2LzlDc2VDYnNiVERzaHJPeEVCRzdhMnFmSVA0WHZhWjQwLyt2NlNDVlcxbG03cjNTVjhTbFNmdjlmdVZuLzgzTVFOcUUyeEhGeDAwTGFYSlVPNDVnMkZyUXpHb1BwV1RDWDI1di9ldFQvclpuM3owM3FBWS9zLzJoTGh1Vk5EVEozNlo3OXg1ZkRPV2pzVzJ3cGtZcW9pMjdKd012NWZ0VlRKV3pkdCtxUG5oQXhsN3FFKysySEV4MTlpK1BqZmFHNHFTUm9xbnFVM3lpVm1tOExXZC82eWx3S3lJVHdsYStubngrbVlzS1pZYjRVeHNYL2s3Q1VhdkZwenRkVk9jaktFTmc2bERmYUswTnhTTm5BbUJycTVSSjZUSG9oYXNoU0NXNFp4RStHYXN2OHNYNk1UWVF5L2ExT0l0UWE4dlZFZzNZN0VoYWFsSExWSnZJbmRabDNJVW1mSHNpNk9NMUlTa21kaTJXVUttczQrSzN1S3BpcWNlMi9MWndSSzJmdUo4Slg4N09xMWFxTDBCYjVRQkhjKzhRem1sTDhDd1h6UXBweEhVNGd0L1Y3cXU4YUxST1cvZXdJejFkOHByS3o1ekpabXgyUTB0aGc0czEyMUo3OXZDMGdFdUdVdnVtaWwxV1N6TlkzYUx0RnhhL0ZyZW9xemxQVVB2WEhoakVYZGxRMTI0TERNMnMxR1hDczFudWhsTHgxTkxCdTIrY1N5cHExbEd0clRBV3JFaFhoRjMweWlkcS9oT2FPdmpVR01uWUt3ME16YXJuY1hnZ2JxMEgxRjd1UkFmaXZ6QnM2dExKcjZoYUdhT2g4eCtFVSszWXE0VzZwSlc0ZE1MVHJWQzJ4NDJSREFUUXpjeHJjU1RZY2FRUmw0VmUycFZ4WWZ6ck05cFZRd05PNzZobUVlOG9LVDZKNjlhNW5HY24xNzUxelY4ZU1jWDZIUm9nei82QlJ4bnZGU09qM3dhQSthd1Q4TXp5RHlLYnkzZGVTdDlwZURSaDdHcmZIdlh6SHRWdDJLeG9iaHVKdWVIV3ViOStad0NYVFY1NU9ROHcyUVlEdVFJaXRsZ0pzWUM1cnZsaytiSzlYZXM2TXFTNGU0dVdhelZEVkVlRnNlOWFxM1pGbjB6YUw2aGFhYWRuMUQzK1A2Yk42NEg3WHJRSDZXdDZ6ZHVQdlJBVTFOQ1Q0cGIremc4dFI1TUt0SWQvOHB2eGZLWlAwVGJMalQ4ZkdLWHJQMk9XQTE2Uk5LUHplcnA3SjhwdUpHUWh0aTAvdkZ2R0xuUHAyVk1qMitaWndycEdaSFNVT2RpbWZrdWJtTDZUM0FYdzZSdlRLUlhpNHkrcUtLNnJsWkhrY25QaW1FekorZTU2TEY3dC8zSmYxZ1llb1lPWDNSRDBhOTkzcm9kbThIU25MV2JtWkgxd2lZdGxMSTFkOG1jMFl0dUtBYm9IK3JudVprQ1VVZkVtZGt1ZG1LM3VKNFRCK3pRM0FlcUZkeFFEQWhlZGJWTkY2SmRuRGdqSENNUnVGcUM3ajF2aVdUQXpaVnV1UDhtZVV2eDdKWFJGMU5vajFIMDRmQTNOVHFtUWp0aG5RKzRnclZnMk1LcHBXYk5lVDgxMzBWUG1IZlhSbE9ncWxpNnpQeWdVK1dlL1dwQ1lvVjlRMUZMek1LUmhNQWJWNGJFb2ZJcWk4RHZEMGh4NmgwV29jVGdudzFJUFpIWXNKSC9IeUhkUnlFYWxYSS9BQUFBQUVsRlRrU3VRbUNDIgp9Cg=="/>
    </extobj>
    <extobj name="334E55B0-647D-440b-865C-3EC943EB4CBC-16">
      <extobjdata type="334E55B0-647D-440b-865C-3EC943EB4CBC" data="ewoJIkltZ1NldHRpbmdKc29uIiA6ICJ7XCJkcGlcIjpcIjYwMFwiLFwiZm9ybWF0XCI6XCJQTkdcIixcInRyYW5zcGFyZW50XCI6dHJ1ZSxcImF1dG9cIjp0cnVlfSIsCgkiTGF0ZXgiIDogIlhGc2dYR0psZEdGZlRTQTlJRnhpWlhSaElGeGpaRzkwSUZ4aGJIQm9ZVjlOSUZ4ZCIsCgkiTGF0ZXhJbWdCYXNlNjQiIDogImlWQk9SdzBLR2dvQUFBQU5TVWhFVWdBQUFjMEFBQUJMQkFNQUFBRGc5Y0ZmQUFBQU1GQk1WRVgvLy84QUFBQUFBQUFBQUFBQUFBQUFBQUFBQUFBQUFBQUFBQUFBQUFBQUFBQUFBQUFBQUFBQUFBQUFBQUFBQUFBdjNhQjdBQUFBRDNSU1RsTUFFRlNyM2UrWlpva3lSTHQyelNJN3B0NmdBQUFBQ1hCSVdYTUFBQTdFQUFBT3hBR1ZLdzRiQUFBTGFFbEVRVlI0QWVWYlhZaGpTUld1bTA3L1RrOTNyMnNMaXpJSmlMNElwaEZSUk5oazNSMVFvYzJzVEN2S2FBSStDS0trUlY5azBmU2pQNnpwRngwUW9YdmZSR0Y3VUZuQlJkS3lDUHBpZXRrQlJWazdDNzNLUHF5Wm4yUjJabWQ2amw5VjNWdDFUcExPM0p1ZTNCZnJJYmR1M2ZOVGRlczczNm1xMjYzVS8yVjV4NGNyOUdRKzFhRUg3ejFQM1ErbDZsSzlpK2hpaFhxYktYb05hdFE3VC9UNUZGMnFXYnE5cmRTdjZHYUtUdXYwQTZVV21yU1ducytnZVdsRmV5dlFRV3BPMzkzN28vYVZvZVBVWEtxall6Tk1PTDJWbHRPbDhzdldWWUdxcWZtc1JOaHAwblpLVGwrUFF1UU0zVW5KcFZwMXMxaWdLK2s0RFNyVjBGR0c3cWJqVXFtbUcxeU9ycWZqOUl3YlhFQzBrbzdQeGE3enMwdzNYSDJpbFZiSm1TZkt1L3BFS3p2M25mbGx1dTNxazZ6TVU5dVpKOXB5OVlsV3l2dk9mQzZsREpxOTUxd0N0MnZ1WnBLVlJaYkFPaWtsbHRhQkc5RVNwWlJZVmhtdkY5TEJiVkRaZHVQTXBJWGJ4aFhuVTlYUzRhRTV4N1pLemFURVF3RmZHaEJkODRPZVhDM0hJTFJNTkRsSHpESi90N01wY1FLSFVEMGw2cHQrMncvNkxERys5ODBQdlZiWjlTWVB5YWMxMy9yd2Ezc1h2TTI5ZE9oMm9lZGRMcVJGdDhVdDV6U29VTW5kVExBeXhSWWpxK1JYWXhOMHFSUkQ2cG1VWUx2TWtOcE1DYllaOWpwYnhHSjFnaSszVUhMR0Y0bDIzYzBrS3pOdVQ2WVdxZWZUOXlSOTFxck9lb3UrNE9veEtzRkw1M3RQZmpPRzRJQklWay9oQjhwMDhlL1BGZWxmQTQ4bjBsRGV4WG5KYjZtMy9zTkg2Ymlkd0VXbVNZU2pzOGNUcUVTaU9XdzR6MUp2ZzFEODRqcDZPcEZyb0RlY2g3UlIwVDczRTdqSVZPaFNXNzJIYURPQlVpaGFPRkNxYy9PMVIvNVRUdVl6dVNlbmtjSEdZWWtlZitUY3Q1TzkycVVtZlZZYmVYT2NsVVZ0UzZscC9XTHBZanByVzZ4b2RWcXBhSmU5TXVWUmoxbnFkQmRBVUFycHIycFV6cTZaUzZ3ZkhTdnEvUjkvOFNOL2dmb1llSWpsUkFvWlNzaDg1Y1hmZkgxN2xkNlN6MGJjemJsRmFTR2NrUjFnTVdZeHNSTEtkc1pNWmNIUGZubFNhUS9yaHFhRXNHRHoyWTdxRDdyV0hGeXo0WkZTWSt0Qk91NjVqcFdvTEk1NVpMeXFJVGk4REdVMlRRbFJhY1UrR1o4aUo0cWt1NjhOR0N4R2xrWmZUYXhFSW1NQ2QyLzRHSFVyMjJkR1RwVFNsQkNWNmRqQWJmaXBCd291d01BOFd5Wkg5azY2bWxpSkh0YmNHNHRhWWwybktpY085TlBERFBCcG1JbUxJYXozZlNoWFRJRE8rU1hPTURlaUxYZU4zZGJKN1grUGROZDcrK3doVXJzWno5T2liWXliZ08rcnNlUGRqbVdqWStmUXlqYk52c3J2S0plUUZJa3VTVVB2MDIyOUZkdklZMFh0K0cyWnhXSkphTUlWeXFuSHlTbEJ6Y2ZkbGgzeTFVR0ROR1Q5amhLVGpjSlc2bmdLY0tORTQrU3hvanBNOU54bFNQSEpWdW9xMGEzblh4TkRIK2RHVUFKNlV4b3c4dDNqL2Y0MmpJUkZZOHZFYXROTEJXL1UwVjJoZEJaei9MWC9odE1wS1NzblJLbm9ZYXd0ekwzbEVwZ3dtUFJHVUFKT2IrWExoRFV3NndCL0laVXc3aTdvWGM2UytGNnhmTE12QWhyOFFFYkVpbHJtbnpxV2FJZEZQdHp2L1BuaG5Nd0pTbEEwK0VVSG94aFlzV0M2MktaMVQvZUU3YlRRdTg0ZHFUUi9yOEhXZHlKV2dGdVd0V2VQbDMyNDZqbGJ4elk4Z29HK0g3Y0lTZ0J1V2YrdHlTYkdlYVhQZWxuZ0crUGNWQjJoV0QrUWtaNDlhTEkzS0dJRlBNUUdNblVySytBemQzK1poVzlmTjVMY0Nrb0FEL25WVVdnRlkrb1BXazBxVzk0Sk9ycXZpbFhmb0hCWEZpK24wZVpHUkt3b3ZDYXZPbjFqaW9lKzJ0bG5kT3pGa3RkNCtsVGdsNEg0TEdKUWZmT0pGUkRQUHhqbkZ2OFVoVTVVOGtXemVBajdNMzlQTUxtTWxUb2ZXT2M2akRPY3Jxc1dBM3p5NFVVYWtoS1FQeTlFVDZJclhuZi9ZUXBvaU5HdEJ0N1dHYjNyY1FXazFPTEl5QjZnOTNuM1dNU0tLaEpiN2RaTGVOZTdUbkx1dnVLQWQrMkpLNUlTd0swSC9TYlFRekVHUE05SkN1NWduUFVTMTV2dEFvMXYrNVpHVzdDSmlCVlZkanNDS0JTckNJcDlwN216RDJvc3VkdnhLNUlTTUZGckE3Wisrc0p1WHhzbWtLVVZUWmcvWm5NQTRhbGJhUFFpOC9lUVBOaTZRY1FLY2huN21sM0pZMkJWNTI4OS90TEY2UXl0U0VyQVJPV0hpc25HQXZISjB1TjhOdm83RGlzNGZRTUQ4K3ZkN0FHdzdXLzU3bFBoajZVWUorZ3NmT2d4QmRnS3dJdHVKTnAvNWdTLzFqbjFDYVBpcHNXN1ptQmNLUW1Cem5XY2N2bW9hN1FGbTJSNGNFT1FZUWlBeDFmQ2E1RXh3RllBUG1yWDEyVDd6NExnblVNZUt0eW9yTmRrekFBRm5INGhpMmpGQjhaSUNiQVZiRExESUl3bEJlY2RBRjdWZlE1ZlZ4THdrVVY5M1lQWEU4ckErZzB2cjhSMFFRR01QTmlEdm1wRDBsVnVnS21LVlEzSGRxZ0cyQW8yeVlweE50akVLd0FlQTRqaUZiQVZnQmZkU0xiL0xKZVlNczU4MEtVSGx4YUhtbjdsL1pRSU5rRjZ5SWVXQUZ1WlBqbHVRVU4zdkVjQUhtd2VNUmhnS3dEdjVaTFdBcEV2TVRIYmNTelVPU1dhY1ZhRm1tWVQ5SC9mTm1yWUNqWXBPRVJEQVBpdVdqbjlDOERqdkRNaU5jQldBRjVMakZjeVB1WmhvTVpJY1pTOWp1aWJuczh0SWE3WkJFZWxhN1pSdzFhd1NZMi96UjNxcm5obEFCNnlJYTVuQUZzQmVDK1h0RGJEUVFOd1BSSExBRTZZcnpEQmdYRnFOc0ZFbEt4TXJkM0hKdVZvcHZFOHFOQ1hyWmo1QmVBVm9zZTJhTmdLd052bWNYNnpMaGFndlVxOWRpd2p3RnJKQ3dhSGNucUJQRTBralJBcUdyYUNUUUpxZU8xM2lsQXhtMWpIWUJxMkF2QzRIN1BrYm52dUM4cDhja2NaQkM5Zjg4OS9RcEtXa0NwMFVvN1NnNGF0WUpOTU54Y1Jxc0pSRW1kNEEzaE1ZVjViTjdBVmdOZXQ0NVhDRTlhbTFqN2lpV3kwdVNicjNTSjkzOUwwUjUyT1poTk1vUjJOaHExZ2s1bGJjOUU1RWY2VXVxc2ZSOFVBSGlHNXBSdjJOdkV6TFhZTXVubXNVcXMybmc0Vk0wU2ZpV3RqbFZ3cW5qLzhJcWkxaFBXYmE3SjcwZkNQRXhmTStXZUY4WHIyaG9yK3F2blJQaVFZd0dOaGI2SmZ3eFp2S3lMZnVIMGJLbGZPWjQ5WHpKT2dtTUFpM2tuZTJsc3FvaDlOdllLeGZUU3RGZjB3UEJjd3NBVVUxNnc4ZnJIVWZMMjdyVy8vVGZRUDE2d3JCdkRLYmwwTmJBRjRmMDRzUkJQZFlFVzlWUG1VVmxtcTBmRnVmTjFDQ055RnB0YnE2TTRVelNSb0U0Wk5WSGd1WUdBTE50bDB4Z3NsaE9YZDc2bkhuaUg2aEdzMUZRUDRrTUVNYkRGbXZNSlRGLzNuRUVmMHUzWnd1VW5kZkFKekN4WDZHQWIwakgwNXM4aUJiN3FZVTRaTnd2UmdZVHZsRjRIMlE4ZGlCZVJGWGZ5TGhTZzZmZXIvZjdpRDN5L3BLckx3QlhNOTNZL1pmZjVKdTZSUEdpVEZOb2NrMXoxUDlEbXJWYWN1dmV4MExac0EyM2c0ZmFDYkJadVkzZWZDajY3Kzg2c0RMZzNnTFR3c2JNSHNhODd1K0JXNysvekZIOVpmK0U1U0l3dmZLSGRmK1d1b0ZUeTc4VGR2d0VZcXVyaUp5V3ZyOWc2TGZibjc5RnFvV2NEYnJhdUZMWElwakp5NnlOM25xYzJGQml5YklEMVVsWVV0Y3FsbkUzbFNJM3hhd051dHE0V3RBTHlRVFhRakQ2UVNxWTRRdG14aXpnVXNiQVdieUpNYVljWUMzakNZaGEwRXZKQk5kQ01QcEJLcGpoQzJiR0xTZzRXdFlCTjVVaVBNaEtrSjdMeGlZU3NBTDBTVDNZZ0RxV1NxSTZRdG15RDFYUTloSzlna2QrMUUxUkR3MkxvK1oyRXJBSCtpMmdNZnlNUGJCNHJIRkFqWlJKOXNyaDRZSGNFbUkySWxCRHpXVnkrRldmTWhwYy9qbUYxUEpCYXlpY0s1UUxGdE5BV2JqSWlWNXBwMVZLRnl5TElQTVgwbUdrTWM0VFBoaW5TYXVpSExEcWJQb1hibW8rMzZZYlI4Rm9BZnFoT3JjUVFseE5JZkxyUnoyN2Jqd1BLS3JjbjBPVndMclVmUjZWUXRXdXlCa2ZaUEZJLy9ZQVFseERmU0w3bFVEcU5oeGkzMldtdzNmMkw2Zk94YitKcnhRV090YmhjSHdSc3RvdCtmL3BPOUdrRUovYjJQZXg5Y0xoTDl1cTNGWjhQRndibWZZd0RQcjRRV1RrcWZtRHBkRE5KM3pCWVBlRERsOUJ1ekVaUVE5aXJ4QlRPZ2k2YVJlUXZiUTlQZzFxa254Y29jYmF4ZlBWOHhwd3RaczFiTzlpNnV2L3JVQm9WaGtMZ3JYbUVDNmJQUnU2ajd0cXVkckpzNUxHODg5U29HRUhITVJHTEZEMmxZYlRMcGM1Z24xbFlJdVlrMVRicWE4U2NkazNibDdSYzBwTk10R2IrSlNNM3gvd0NCZ0NycThWbUoyZ0FBQUFCSlJVNUVya0pnZ2c9PSIKfQo="/>
    </extobj>
    <extobj name="334E55B0-647D-440b-865C-3EC943EB4CBC-17">
      <extobjdata type="334E55B0-647D-440b-865C-3EC943EB4CBC" data="ewoJIkltZ1NldHRpbmdKc29uIiA6ICJ7XCJkcGlcIjpcIjYwMFwiLFwiZm9ybWF0XCI6XCJQTkdcIixcInRyYW5zcGFyZW50XCI6dHJ1ZSxcImF1dG9cIjp0cnVlfSIsCgkiTGF0ZXgiIDogIlhGc0tYRzFoZEdoallXeDdUSDFmZTJSd2IzMGdQU0F0WEcxaGRHaGlZbnRGZlY5N0tFa3NJSGdzSUhsZmR5d2dlVjlzS1gwZ1hHeGxablJiSUZ4c2IyY2dYSE5wWjIxaElGeHNaV1owS0NCY1ltVjBZU0JjYkc5bklGeG1jbUZqZTF4d2FWOWNkR2hsZEdFb2VWOTNJSHdnU1N3Z2VDbDllMXh3YVY5N2NtVm1mU2g1WDNjZ2ZDQkpMQ0I0S1gwZ0xTQmNZbVYwWVNCY2JHOW5JRnhtY21GamUxeHdhVjljZEdobGRHRW9lVjlzSUh3Z1NTd2dlQ2w5ZTF4d2FWOTdjbVZtZlNoNVgyd2dmQ0JKTENCNEtYMGdYSEpwWjJoMEtTQmNjbWxuYUhSZENseGQiLAoJIkxhdGV4SW1nQmFzZTY0IiA6ICJpVkJPUncwS0dnb0FBQUFOU1VoRVVnQUFDZGNBQUFETEJBTUFBQUIwQ2lYakFBQUFNRkJNVkVYLy8vOEFBQUFBQUFBQUFBQUFBQUFBQUFBQUFBQUFBQUFBQUFBQUFBQUFBQUFBQUFBQUFBQUFBQUFBQUFBQUFBQXYzYUI3QUFBQUQzUlNUbE1BTW5hNzNlK3JSRlFpelJCbWlabEkzSk5rQUFBQUNYQklXWE1BQUE3RUFBQU94QUdWS3c0YkFBQWdBRWxFUVZSNEFlMjlDM0JzMlZrZXV2VldxeVcxVXNSUUYzQ2tYQ2YzaGpoVW4zc3pZNEp0M0RJKzR4UmpvSS9qT2ZqTkZuY2N3R1BLcmVDTW9WTGh0Z0xHVlRoRkpCeFBTUGxlSTEwOFkvQXgwQUxQakJrYmFDVitwTUJWOUFuR2NReUZXMERpQkJ5N2hVYzk4Wng1clB1dDUxNXI3YlZmcmU2OUpaMjlxNlM5SHY5Ni9mOWEzL3JYdjlaZTdYbmxVd1FIS24raW5zOFZVWDVaWnNtQjI0SUQwMnFjL2NuTjI2TEI1N0NSQzBROXp4UlZ2VStlRmxWeVdXN0pnZkZ4b1BtYW1MeG0xVGdqSnpGa1pkUUVPWEFPd0c2RlBEN0JCcFpabHh6SWlRTU5zaEZkVWdsMjBiekpLK1ljZ0YyZkhPVFYybkdVODQ3dDBYTDU3UEZvNmV4VUR4elpJYmViUDdVRVZyNS9QS3lwdkNGVlBrc2tabkZVZ2wwcUhrNlVxSGl3V3lHM0p0ckNNV2UrT3R3YkxjZHhyVjVtYjNjOU9MMEVhbVEwVVlWU05hK0VnaHdCMVNZNWRnVHpvQkxzSWxtVFd3VEFia1JOWlZ4VkhKQVBqU3VyUFBKcC9kVm9wVlRKVTZNbHRGTlZteGVLWDNiMXorNVBMNEV1T1R4N2NUU0hoMitseXVnUjhteHllWU54elhySlJaVVVKZ2NLQjd0VmNwcXFJNW5WTHN3M00rcmNVQ0ZQanFuU0Qxd29obzJwMFVFMkdTU3dUL2FDZEdkeFZmeFhwRWxlOGNsV0lsMEpkb2tzbWhSQjRXQTNJSytkVk5zbWtXL242UkZ6SFIvWVRaRlVJMi9FZXA3N1pCa2tNRGF3ODliVFRURHJLVlM3RXV3SzYySkZnOTAwSVd1Rk5UNTd3ZlBrWnZaRUxJVUZkZ3MrdVg3MTdoczNIcng2blF3enFyYTdGOHJJT1NLL29wSmxrWUFGZHZlVDRUMVhiOXk0Y2ZVdW43dytLbjkzK0dLNlRUU01wc1QrVVlLZG04VTVoQllOZHJ2a2F6bTBjbXhGOUVmZUhiREFialU0ZGtXeVdwWldVaXlXeHRiaTg1WlJGZ2xZWURmUWVKN1ZnTnAvSWhVamRrbWk1bCtDWFNwT1RvS29ZTEJEOFJ1VGFOYUU4bHdZZlpmQkFydXBMM3p4aFd6c25iN2dyWDhuYTIyYlg4MmE0dExRWjVLQUJYYlAvY3E5SGNiemwvM2duKzFrNU1oc3VuNjZRa2hTemlYWVpXVDkrTWdMQnJ0OWttN0dIRitEejVUVEkrUm8xUFFXMk5Gc0hzSElleWJqRXBZVnYzK2hsdjZqY3N5WkxwTUVMTEJEaGxVZlBQOWpaODd4Z1JXU2JoZStrYmdQVllKZFBLY25HRnNzMktIdmJVNndjV1BQdWpPNnRjd0Jkdk1ZZUZ1ajFISDZZbkZ0bENaR3Bja2tnVERZZVMweTR2UmFUL2RONHlPSmh3dEtzSXVTN2NURGl3VzdtWXUxUGJHY09HMUh5OHNCZGtzQXUrM29GREV4ZnN4Ui9aaGtGejhxbXdRY1lJZDE3UDhjaVExenlWc1BOTjhwUXE3RTUxK0NYVHgvSmhoYkxOajFrKzI1RTJ4NzVxeTdNU2Zra3pKemdGME5ZSmVVekIzZnUxM1hzZGtrNEFBN3NQekV6ZE9FME9XVTY5aGUzRGRqdEl3UzdCSTRQYm5vUXNFT2hXOU5ybW5qejdtVmRkOVVxNElEN05wazFDc1FadE9kaE5DS3Z5VE9iQklJZ3gxNlhKTG1GY1dwWmpvVEJoWXI4ZHA2Q1haUkhKNTRlS0ZnQndQSHhCczR4Z0ttVWh3WmpTek9BWFo5UWtiY1ZsMjhXQWQySXBtU05TS2pCTUpnaDkzU2ROdXE0WnJ0SnU2enNqUVZrbkNHcndTN01HOXpDaWtVN0RvajJrOXk0bzFkek16b0IwODh6d0Yyc0IrbDIrS3pLK0o1eldFNDdEWUl5U2lCTU5oUk0rbmFhSXlhSmRkU0pld2xxT3NsMktWaTR5U0lpZ1E3ZkQyeE5ZazJUU3JQOVRPWTdGeGdoNEUzbXYzSTgrcWo2aWVUNGswKytXYVVRQmpzUmplVGV0TXAxWENzWTQvaXVGR0NYUngzSmhwWEpOanRaLzVRYXFLc1NNeThNYXBTUUhNT2EzWmcvYWoySTYrYlVzMUliTlBGSXNnb2dURFl0VWMyazNwVmtrNmJ4bkdxMkNzZlNyQXJyTThWQ1hhZGk3VVhXejJUaFRFTWRtZXdIM256dDZYUkxxc0V3bURYSDlsTTZ1R0kzazZxWWRxTHY2Q3hCTHRVWEp3RVVZRmdoMVhzd1NTYU5LazhwNU1PRmNRV0hBYTdNOWlQdklYNEFSVmJrNHNibVZVQ1liQTdnNW5VYTZmc3JyaW04eWlHeHlYWXhUQm5zbEVGZ3QwK0dkZDFZNU5sa2N4OU5uNTVJc2tpM21Hd080UDl5UE11R084aW1KSXhPS3NFd21BSHk4R29abEt2bGxMK0dGSlB4VFNzQkxzWTVrdzJxa0N3NjV4SlU1b3NXMXk1cjZlYzJWMXBYVGE3TTlpUFBLK1I3a0MvdXk0WE5UU3JCRUpnaDk0K3NwblVtMG5iWHh1eFg2U1ZZRmRZOXlzTzdCYkpCVE95RDg2RUwySE5ybjhHKzVIWHV4MC9qODBxZ1JEWW5jVk02aTJudGRudXg1NHJMc0h1TmdTN3VYalRSbUVjaVN3NHRndEhwcElSWWJBN2kvM0kyeC81aUo2czBBVjhaNVZBQ096T1lpYkZmbnJLM1hqY1ZiZ1p6ZDBTN0tKNU0rR1k0alM3ZnNxdC9Ba3pJSFgyNEZScVdnZGhHT3l3cEJyWmZ1VE5wanoxNWFqSmhRM0tMSUVRMkozSlRPbzFVeDV1eE9HVG1DczhTN0FyckFNV0JuWlZFdGNqQ3VOSGRNRm4vTW5IRU5pQjg2UGJqM0QyWk9RN2s2T2JlTTVqTWtzZ0JIYnQwWS9aZ1RldHRQS3F4ODNqSmRnVjFzMEtBenRjNXBidTg1dkNXR01WYlA4RTh2S2R3eCt5U09LOEliQkxaVCtxZktiNXNpT2FiZVVQeWN0M3FFTTh5MmZUTTJVMkYrcWRXUUloc091bk1aTys3NDdURnpPK3ZLOTUrc002ZzNwcE5YRllhRzdxQ1ExM0NYWUdPL0wwRkFaMjYrZkRaRmY1STU4WXorbDJCUHRyNWpuZXFjNndHWHp0TnUxZmlVZ21nME5nbDhaK05OVWdRLzdsZXA5Y056NWh4NzFwYXpMcmkvMmVvQVJDWUpmR1RQcDFoUGpNUnJCQ2h0d2grYnVlMWs2S0U2VFJoMDlLc0pQOHpQMWRHTmhoR09mZTJIQ0IxWmFCZE5SekxVekZRdHBtVjI4L3U3Y2MzSUxTVHpTaGhjQXVqZjJvZC9xNzN1L1FCZXZNOE5QZVF1TlpyV3JuWTY3UUtqU2ljNUlTQ0lFZHhIdVNVTTlsOHQxNzFRRmRzRGJlY09pOVRmOGN1cGJhOE9MSEhENHB3UzVCQXBPTExncnNvSm1NZUwzUldIbnhRQWpySWtkRDM0aVpvdDhPQmRxVkgrQmVSUDFDWU5kT3RoK3RzcVA0ZFNpUXJRUFBXKzdveXB5bVZrYVVlREdDSnlrQkcrelEyUlBOYmdPNnR6QU5zSnFuOTlmOW5qN0R6Y1pBbU1uc1BvaytMMStDbmNtckhIMUZnUjN1aG9oU29mSnRmUWp0YmthVTN6RE9FenhDZndHeUtZY09UaVhRTVJMM2hNQU9BeUlKN3Z1dnBUbk9rYSt0MElFM01DeEJyZlBBdjdnR3A0dWorR00vWTVPQURYWXB6S1Fyd3oxYWNaL3M5QTg4RDRkSXRBdnc1MU12UnJwRTF3aE5UcFJnWi9JalIxOVJZTGR1V0tCeWJMQlJGR294dkhyalFZSmZUcjdSR2RML053eVR0RTdzUzJSamdhMWp2QlJnWTdzZzZXYTZFTmdsMjQrVytjQmJKYWZydUVjRGg3QURHK0dsdWQxN29oS3d3UzZGbWJUSDVoZE1MQytsdXRtdThmTThnRDY5UThTNFFSbHB0Q3ZCTG9aeGs0MHFDdXhhcVR2T0JOdVBBMUV2UnBkZXBucVR0NVNnbXhtVDlSUzlvQjM2bk9qUzJGbytTYWhuQ095QVhRbHA5dmxQdzhEYzdSL0RiSWNFTjROQzZnUUFlT0dmeVVyQUJyc2FXQmpQc29xNFV4MkhSNmlCdEdGb2RoREVYbnh5R1l1ZW9kdFhaVEI3bDJCbnNDTlBUMEZnRjljYjhtditFdm1IdExBWnRsU3B4ZXRtcVBGR1VET1dCTHdUY0lXekJsZUNTS2ZMQmpza1RrclQ0ZGdHdFpFT01wU2gvN3JCN3NXNjVkbkpFOHd3RTVXQURYYnRSRFBwa2xpMTlnaWJTM3pqdDhpZ1cyOUh0TU1PYnBESW55c3B3YzVtVm03K2dzQU9lbjQ4dHVUQ2dEby9tRnRqR3RUNmlWWG00cHRPdnkwSUFxT09BaDlkVjFLTHpqVWV0RzhnWVVDbXVXeXdTN1lmTFl2dGFpZ1V0SjdRN1BRZkZGOVB0QkpxaFo5YjU3Z2xVUDNKTDl4MzE0NXNyZzEyL1VRemFVOEl0TTVuSW1EV2xzeU0vVXppVWVDTGRiV2pPMFFKZHJHY20yUmtRV0NIQmNYbUpKdVZLdStLVUszYURPWmtQNWRKRjVxbmQyaGRIZnJWdG95Q3hld0szSUUrQjBWZ0xZaDB1bXl3UzdZZnpZbDFOVENWb25HbGFSaTk5M1hUdWJQRUN4QTRkZ25nTGprTlpteXc2eVJPc2Y0UjU5cUFTL3M5UkYrTlFybS9tWktwcU1lMUNOSVM3Q0lZTS9uZ2dzQU82TEF4K2NZbGxEQWpmdHRzY0VBSld4Uy90S2MvM1BINndUZFowTVEwUEtNSFQzQ2JJM3ZCMVVxeUJZV3ZlS3BoVkdxbE9aeTdZcmhBcFR1aDBRcy9veFBWREQxUGo3bEE3ckZMWVBVaHNGWEp5UVk3eERGT1JuSm9VWjc5YkFqaC9QaWVUbXZvZVhwRXlBMXRuRzdYdTU0UzdGeGN5U1dzSUxCclJ0czBjbWsySzZRdFRQeitUZXB0c3YrcTlIbnlDbXBTT3BJQjBLK0Nqai9GY0dxZzRNcFAvbExWMXV6YWlmYWpocWdRWVBGQTFpSjQxd2piVmdrQ0xxSnJBaEtBVHFVNFlZRWQrbnFDbVpSYmI1R2VPTG5yRklRcVRYZmd5KzhvOFpSZ3B6TXFWM2N4WUlkU0E1MHAxL2JxaGJWMm1HK0tyMDhEWEdPaHJkTkRldHpqbWt5QURWY0VpR2VGclc3VU9YbXNiNUtPeklWK2NLZWZtRWFDNjc1VEM3NFVZRGNCQ2N4cFBjc0N1MlF6YVUxTWZ4RUNUUTkyZEI5M1RmWVc4MTJDbmNtUEhIM0ZnQjFXWnZ4WVJZNHREUmYxR0E5YVlhckFnbHlTOHNCNXRvRlNEWFlCRExCYitIWlFnWFdpRVNtTzJZWEFycE5vUC9xeXFQR3VZUzBVZ2Jnay9FTDl3TGlzdHZtZWdBUzYycnhqZ1YyeW1YVDFKcThmOWwxZC9UT0RvYmxubkZUU1cxMkNuYzZOWE4zRmdGMDMybjZiYSt0WllYTnN3VEd0N3o5NHVBbDRnMGI2YWpFQ2ZBNDBPNVlPOEhlTk9YRGZVb0l0Q0dUMk1wYWtTTU56SDJnTE14NUMvOCtsUHM0ZnBEbXZybkZLWUZmYjVyZkFyZ2FlcDJNQmJCWW5Ea3BmQ3R3Ulp3V2hMTkU1ckFpY1YzWmxiVk9WL2dsd29CaXd3N3gzY3dLTkdTM0xOanRiTlc4c095cENiK3FvMFFHMXdNb2UvVmswSXRpV3RVZzByd1YyNEh1Qy9VaWxiVHJOUDVjSjdNWXBBUjFMTExCcnB6YWV3UEIzb1BnZk9ES0FIZWEvaUIwS3ZZSkIxcVVyQnc0VUEzYWRTSXRHRGsyMml4aXdGY3VzTkpHeDZGbXhqR2tvQ0F5RDNhNXF4TDdUcW1hV1k0RmRzdjFJSm9ldFc1eDBsU0dpaGpiNEd0RVh5ak5PQ2FqdmxjRUJDK3o2aVdaU3liV3Vtc2RrQ0hzMzB5dGxHRmNSVnVrUzdBeWU1dWtwQk94Zy81VjcvSG0yTmFJczNvTzd4aXExTDJiMmhyTGtoY0d1cGF4bVVGVFhJakpYd1JiWUpkdVBaTW9JKzlGbDB1ekdLQUZNRGNHYXdRSTdUTEVwVDdKakh0dVcvTmZlR1RRN3p3K1pQVVJHSmRocEhNM1hXUWpZUWEzUkQydm0yMks3dEVXT2EyMWRVY0tRMldGMEhYVWNNR3l6Q3pTdVZtaUpheGNTc3RuVlNJbzBMSmNJKzlHY2d0cHdXUmNzWkp3U01QcXpCWFpnK1VrNjFnemN3dkV6bklSSEZrZk93a3F3YzdJbGowQ2pjK1JSSUMwREpwRUlnMFplTmRES21lR3FRRjBITzF3MHdpbDhwU2NZdTdFMEVocVgxQlA4cUNXTFZveWwyYTFITG5PME5Nd1pZVCs2UkdBM1RnbGdIZzBZYUlJZHJsQThtNWtVMnRwbWtIbUNhOWR0OXJzMDE5VWtOUDljUmhjQ2R2dXBwOWdjZU5ibEs1YUJOa2hnN0JIbjVvSXo4eUd3ZzZwM2pWY3Y0bFNXV1hjTDdPcG50UjlkaW5OMm5FWGpsTUNTdnB0amdoMithbEI2dWlrYjJ4ZGhKc1ZSNHdPYk5OSmZVMWZpV0NTbFptY3hKRDl2SVdDSGtYNGx2eVltbE5UbktOZlF3YTVGbm1TcDBPdVBSWExqQ3dvYWh0NHM0alFkVHhBN1hoYllOUUs5MEVHc0IrMjY3VWUxRk5xa25zMDVkbzlUQWpWOU44Y0VPOHhPeWFaVnhxWUlNeW5BTG4yM2hWSFdmV2RZQ1hhRmRjVkN3SzRUWmM4b2dnMytMVlpxVTl1Z0FNWWRzRUNzZkc2S09tRjl0QzJjL0xVdTdYcjA5cE1USThybHNjQU9BeTg1RGN0bjRMWjBkeS9EdDdHY1VlT1VRRnMvRFd5Q0hXWW5mVUp6Q1VtRVFhQlBPYUxSTGJZY3dlNGdjVmROT0xJRXV6QlBjZ29wQXV6UWFZeHpIamsxMVYzTXNsQUY5RmtmSGZXSVVjT3hJWkpodHQ4UlR2NnFLeENDVmUwS0QzdWIvNnVDWm5HTk92NXBjQ21UQ1hhWjdFZk9UeVV1eGEwbmpGbGpsVUJmbjBOTXNNUHNGSEVhUk1oTXZTRFFUZVVKSERCWDNBeDhDUzRxWVNkSkNYWk90dVFSV0FUWTRlc3E1L2pObzcyaE1wYUVLcUFyYnVqc2U0d1Focm9ka1FLZDkwZzQrYXVsanM5MEpTUittTndncjJTeEMyd0hSaDhkSnRobHNoL0puZXRQNmVXM0kxWkpPczNGY0k5VEFsNUhONnVaWUlmWktmRUxaczR4Q1BTWXU1YTMrSnY5eDFnNTByd0pUai9vT3dabENYWUdPL0wwRkFGMk1KNjRqc25tMmV5Z3JIV3VDa0RiM0ZDQjZ4TEhnSHJiSWhRRTVyVGVWT3ZJWGFFVlZwc3Y4am9jeHBjSVJTaDlmV3VDWFNiN2tkaTVyaHFhd3VXNHFaZ3lkNHdTb05lVmFGSXl3YTZSeFV5NlEydm1lZDBUL21iL29kekwzcUNGUmpsYkNqRk5paExzVEg3azZDc0M3R3J1ejZ4emJMVldWSXN2UVExN3pJQkJGWWd3eFI5S1dydnYra3BQR0lnRnl3d0Fic0FuL3k3VHU2QVlLdHVQQ1haZ2dRRmRzcER3TzdBZlRYUGpvaUM1SEw5QlFSc3pSZ25ReXhrMFBETEJEaXpYb1N2TWFoVUNnUXF4MXc5VUlQMkJ4U3pXbDU1N0xWeCtHNnR4TkdlbjJUdnlLWHhkdzRCOFNvd3VSV3AwV0hFZUtLb21XNFRDMjVZcUh0eE5qWUJTQnJ0dFRXRUw2bTNTa1h0TUkzZkprL2lQcGErNlBNTUVPN0FnMFg3MEVUWnNBL3ZSckxFSXV6UUt3amdsNEdFYlNjQVVsWUlCZG1uTXBOVWZvOGtnYW1sbWFXNndBUDRQODQ3bVMzSjJJM3I1cFJGY0VnUE9YM3dSWUZlUG1QT0s0QTVHeHhvdEYwUHVSSllQdDNxQ0hZYUdQRllueU5UQmFKQnpHR3J1ZWJBWmJkRjQwYVBiNnR5eGRlc0pXR0JBRjVJcy9Qa1AwWlRxV1NGRFdyTjF0ZnZSZnIyS2c2UGh0S0hyRkJmRVBVNEo0TFpWQ1ZPMDlRYll1Y3lrTnMvN3pPUUtXQlF6MGNMd1VPUGlqSkc1RnVGMFlwWVM5Z2N6dWdRN2t4ODUrb29BdTA2V0xmd0o4MEorWWdyRVVrb1liRFBxQ2M1SzFZTWxLYXVUTHhOZ0ZMRlBLWll4UXBETkJvMFZuNk92QkdsTXphNFJ0aC8xRFhPVDU4Ri9nSndHYXZuYzJZQlhQYjYwb2F1UUMrb1lvd1RvNFVkcUs1V1BBWFl1TTZuRmMrQXVOUlZBZ3hPNUxCa3owcHdNbHZuSHZtSEQwT3VpYUV1d1U2ekkyMUVFMkpGTXUxcVQ1VWhQYmpOb1hSTjkva3Nmbzg5ak9pU3RCMW9hcTFKSFR0eVBDS1Z3RmhNNU5wcWgzaW5NOHdKMTBRUTdzT0RFYkJnRUlUTmtFVmhYTXhLZmNQajBsbldkaFphd1kyWndVWDFqbEFEVmczVnR5Z0M3R2hocThjam0rVDRud1kxZEF1U29ZU0o0dWtibVFiamJoVG5Ra0ppa0tzRk9jaUwzZHdGZ1I3c1lYYUNkaTBlWjU1cUJlUTZIMzNkWTVhRGlYVk8xckZsblBmcHlSRFRFUXJNTFd2RzFFaEx5Rm5ZT1pIb0Q3Q2dMVkF5bmdDTEExQXBKRDlpa0M5WHBJUkVxM0w3U1BDa0psbHA3a3ZSaXY4Y29BYzh6MVc4RDdOb21meW5UYko3M09EN1ZmYUdUeVovTUZneGVaNGJZdE55bU5zSkRCM0VKZGc2bTVCTlVBTmhCY2JLbjJIemE2aWdGelJmN3BRMkpUK3hETUE0a0dBdzNWYUlacVFPS2tIVmgyS0hOMmFCaDc4Ri92Z3RMRjBJMEJQc1Z4K3lGZndiWTBWR21ZamdGVER3R2ZpRUxtdTMrMDNLejB2eEJvT1VBbTNuNmkvcC9uQkt3TFprRzJMVTAzVjB3eStZNVRBWlE2U3JrVTBLMEQ1c25wSHJhMUplQzNSRGdqb09zQkRzSFUvSUpLZ0RzWUR5aGxwRno4YUF1Qjd3aS9RQithaEpJc0o0SjFDZHNHQmhWUmxJMmNkZlJxZGRrak5Bc1ptVUxHMGN5UmdlN0trMXpSY2J3TnpVcGlRVXJDOEFxaUZySkcxdjdISTRmRHJaS2FQeThCYjBzelVYOE4xNEpCRUtrdk5EQjdqZkFYbnNEM09ZNXhBS3B6RHdCRXdJVmJiVzVSWE5SVHl2RDEySkkxRFFySTdNcHdVNXlJdmQzQVdBSENERm56TndiSFJTNHI4eUg3V0NMdUN0SHhickVMSm9Bbk5vTEVrSUI4Rm5mZjNTSVRxM0NPeHpEdXJLRnZrcWl3TzVIdjNCdkJ3T1BrUGUvOVE5VUxMUDJHWU1ERjhOdkFOTk9jYnFMd3R5Q2YwVVZRaDF6MXFMYWlMeEludjF4U2dCTHh4MnQ4UkxzRnI3MWl5OWtMTC8xZ2k5L2l4WlBUUVc2aHIxUHZoT3hyVTJzaHJmZ3VOOENSei9MQnhUMEZKSnp3OXdOZGxQUHUydG83c1pyOVN5ZDQrR0FDWFkvOStQZitzVUh2Mjg4T1VmbWd1NnRXNUZkZE5WMzNrVk9mOWlJcVh6RFQzN2h2cnUyakxDemUzb0txR3FCcnJVdW9hcHZJSW81a0R6dk9lU0pQZTk5L25mNUVodnBDb2lQQi9sNVF6VlFCaVhZWVdjaGVQVG1OQWp4ZFgvOTFvNjMyTVNQMS9iSlc3emZiRmp6d3pyWDk4N09nWWdjTHFZRW9BNGZhZzJTWU5jTk9HNHF4QmJQcDhrdmU5NDc4QnVhSytTSncrcFBhVFlNbWltUVZNOWNLOGZ0Uk44U0poSWozZ2wyYi9kcEZjMzV6RWhWa09jVHRGcmh4MXhsRkZTMzdNVWFZQWNQbmttM1pKY1FldUkyNXFrT3lQQXVRdDZnazdSWjNiYjBvREc0MjNLWGdaclp0a1dHYlFuR1RjTklZNjlpcXZnNnRrbStDb0JUQnhRdzJGZ2VmYkhYdXZ5c3FxTUNPNTljditmcWpSdFg3N3BPaGpzcUdsc1JuZS9zSG1qK1JaL2NnekVIbmM4bmQ1RmJzbktDb2k2WDMxcUtNVG92cUFSbVRGT0RCTHRIeVBENjFidHZQSGoxdWs5ZW8zUEo1dmxQVTRtK0JSU2ZKS2MrK1NXZGxINUFrYzM2c3E2ZFp0Snljb0hkTzFqbkRpWk5qYnhZWjRkWExQUWYzZklDUGdXQVhUOTA3TUxtVzQvOFJ5emNHbXd0SWVQYWpPRmIwanVtOThvOUd5S25ha1AxYmZscmZJQXhHVXVKMmdiMElhRHlHZi8weFlkWUM3RmpkcFJrU2ZSWCtUbjZUTENES3NHT2trVTl0UU05WnZFKy8zdlhhTUR5bmNPWE1JY1cyOGkycE5KU3BuSmVVQW5NbVRPMUJMdTRKcHM4ZitkRHAzL0txRC91djRvN2dyUXpocDRmaEVlNXNGWlFzNkJHNHdDN2Z5M0JaRWVqT3hmT2QvbW8yblU4N01Xck9jU1VzWGN1YXBlMUVnYllWYjd3bDJqUHBEVTd6QmFic2RYODhQRDVOSDdSbUVuZjl4VTZ5MnpGSmh4VFpGdG9ucXVtbmpBblR4R2J4Y0RLZlUyRzdJdnhJQzFCdFJNWlkrN0dxbERUMGIxaStxTjlXQXdmUnNlZU9lYWlTbURkeEtNMFlKZWU1MTNucWpTYTE5anJEUlQ3Z0N3TWRsZ1BpT2NnSURzdnJxa0dPeTNZZUp6MnQ4ZCs5RTRDRnM5Y0JyQkRjeDZkUE5nbFlWYWwrU0V1NlYzZGVJek5zVlpPWUNmdFlkYkpPaGh5WEQyd3BwMVA0Wi9FVXV2T0RpUGQzVklwMG1oMjY4ZUtQTUV4N1J4SENZbFNSMTlZQ2ZSTUEwa2FzRXZQODdyWkhSTzVpVm5RdGU0TmdWMjFRMzdsci8yRVQvRXVtQnNUYzgrTllJNU5xd3JvZndxRDhMS0FIVlFHNTVBZUgyK3BoZjVtWEhZUHlBck1CT3REUnQvTkNleTZvdFBWVFEwVUZYZFZlMWM3ZVNKc2RWalo3akhTMXBwS2tRYnNkamNVZVlKajFtSk5Bbm5HNkFzcmdSWlZzditaWW5vYXNFdlA4Mlp3d2lnVlB5UE9rNGJBN2psczRzSko5a1JiZHFwaXgwMDBUMjNaVThIbXlUZVNXNWNGN0R4LzBtQkhkMEYyWWlSUzlZOUY3S0psc2NXWmxhMlloR09McW5Hd0E3aXBZY1B5YnVuMS9uVVoxOUJxT2VEd0tQY3BxdHIzUW1uQWJvQnVsZTdabitUK3hNV1ZnRTg3U0VOS3hrc0RkcWw1WG5IcWFUSGlvZ2RiRHNQeE50aGhQS0RTSGdhZWUwTWpuRU8rSWF1MDF5OXFJNitISzJyMzhxM0RtRW96YkhZMHorQk95akdWWUdkRCs0RHFqbllrL0RQcWRCUFF4dWdzTUlKc09SS01QV2lKNit5cnRuMVpSNWhWY292WERVdFd0VCtCci9hdjBOckk4OGNyVHdkMVN3TjJma0NlNEJxb3JlTUV3bEdpTDZ3RStNbWZRUDlPQTNhcGViN3FOdGxHTTVqTzZ0dmhhQnZzZHNVbnRMMXpDbllyRk95V3RjVVliZGRldUYwWElDUUVkcDFKYTNiME82ZzR4dFEzVmF5bEFrTFQzMUp4RTNSTWM4dlB1cTA5cldxd0J2dmhNYXNDdnZ4aUFNYzg0a0NJM05ub1hndHFtUUxzcGx3bW5pQUh6VlhWdEVrdGVFek9DeXNCZE9ZMWIwRmFRY3d2S0NKNGs1N25YVTNPRVptWndZQmVZemRmeEZwZ2h6cnpnMWhka0FmVHBwbFZrVDRCZGh0Qkhkb2wyQVhNaUhjQnNvS2p0bUhTS1czV3NJeDdlWUZkaFRDTnJJblRwY2FqUVF5OUJlcUFSZUlLOTRCc2x5OWpjUThLaTJzZHNSZjdsd0xzVmpWRk1Fam9jcTFNY2xoY1hBbGcwWERvclFiSGZWSm9kdWw1M285ZGo3aWtoRDV5SEE2M3dPNEJpWWhZdDV6TERZb3cyTUVZdVJkdTF3VUl5Vit6ZytVdFRvUFI3dVBGTW5aTFoyRmVZT2MxNkpHQmVZS3ZGOHduNk8vMFMvNHJMRkxkOUVSOWMzeVdIdkQxQzczZ1RqMHB3TzZSRTBXZDRPaWFqRW1nemhoOWNTV0F6b3hySEs2cDlxWUF1OVE4cjJaZjhUVGxoS2dxUkIwVzJLbGJrZEc3SnlsVm93NVpQR0d3ZzNteEJMdDBMS3pGNy9kcXQvNWpIWENzNTVrYjJPMVRXK0hBVnV3OGIxYjFSdG96ZDJqZHNCZHhUTi84NGQreExwNzJHQklhVnd1bkFMdkJUWmxQMHJ0dkdqT1R5TFBGWDJBSlVNMnV2NkdhbXdMc1V2TmN1NGRWNVovZ2FHZ25NQU5TRSt5Z0pYMk54NkZMaFh0Y2tLd3dsd1BzNmlYWXBSVEhmdXc5QUZWL1RlV0R0YUl4L0hNRHUybGcxVWVKT08ybnFrUHZBcEJMSkhWZ2ROMmM4RnZrelo3WGUvMHFlUllmV0xKcjFXWHlaTENyYU90aG1jcjlGdXRzZCtSWlF5K3lCSHBrWTFIYkFVOEd1L1E4MzgvK3lRb1UvS2ZDMGpEQkRxTmhrOU5neFhNY3BpNCt4QVM3WDZjVjZwWmdsMUl1Nis2dmFFVHFGVzNwaDYyTUhUM1QzTURPNnczZlpHL0Zzb29NcExWeG50MUpvcTQrVWJWYzlza0g3cnkxNS9YSXJYdkpCMVV3SE1sZ3QvUzBUaC9uWHJLM1R1S0lzOFpkWkFsTWs4Y2JydzBhbkF4MjZYbmVpYk85QkVYcXJycHp4OEVFdXc2UklGb2ozNjRuUGpkdUUrejhIVlJzcmdTN2xPTFpWWXE3SzBGWDI1Q3FXZHUyK1lGZDViOE1meEVyMmRBekt5ZmZSWUY2OThzTFVpVHA4bjMrclNONDNubVhmV3VMMkhTVGhPSDM0RW80ekIzU1M2MER1dFBIaGw1b0NmeEM4L3MxdVNXRFhXcWVMNVBYeDNMTkZlbnU2UWJZWWZFaTU4K1ZmK25Lby9nd0EreW0yRnByWnBKV2xBbTJPUDhOaXJwenZwTk43R3NqWHYwNmdZak1EK3hrYmV4M1JlMkNkbDVFNDNDZ2J0dW1pZkFuYW5iTHFSR3NxbGJURVdXZEtmZ1NTU0FSN05MenZPczZNcGZBNXpiOWpqVDBHR0FIYzRqcnNvQlFvZ0lERExCYlpsYnJaUW5RQlZacmxLTHpCN3UrUEZqa3JLNnZnVWZIVW9hS0J6dHZWOXFRSHlhNEJmSzUrR1VlWnlzY2dZbGcxOVowV2tkNkxXakdkWHhMaXorYjh4SkpJQkhzMHZPOE1RSW13UjczVEZnV0J0aEIrWHNxVEhLdVFneXdXMkZnNTMzVHVhcGg2c3JrRDNhdHVPTkVDOXFjZ2FvZEcrMDRCMkEzTGExbHVQRHRIcDhNVTJOZHNzM3VYWHRHWTJNOEEzb3labExQWlpKQUl0aWw1dm1xMVJWVGNiL3J2UGJFQUx1TzNjZFRaWndya1FGMk14enNjcTNBK0FyTEgrd2czMnVSOVovWHBzSkg3SitpT3dkZzUvWGwrZnpLOC96VDc5RFUwTWdtaVloRXpTNHBBeFZQOTRvbjkxd21DU1NDWFdvMjFyVjlzOVNKYXVGZnZVQmFIZXd3K2pJZlZVNWQvSmdJRGJDYks4RXVFMXViYXJQZGthejJaQkRZc0ZheHVCcXplRmF2bUtkaGd0b211Y1lIZHJzU2I1T0tIQ24rTWtsZ2JHQ25md2VmbnFzQU84Y1dyZzUyT0p1dUxXWFM1NXducFFGMnU4V1B3RE8wL1V5YTNVODgrR3VwMTE2cWpwak1EcFRIZHV4dXFoQWMxN1VVcHl4Z3QvQkhkLytGeW1xY2p2clRvK1ZXSFpkeFptcVVGVlg2T2w4bUNYVEh0V3U0UHBMaEFMc1BEaWpUd1E0TFhXMHBrMTVJZVZJYVlOZTV6R0JYL2RTRHcvZi9SNU8zbFkvZlJWNythWVI5QXJqMVNwZ3hGYkVBQUNBQVNVUkJWRE11MllkdndHS1dZWU5qbFVNOWxMY0ZkcjkxWC9OMTM3R202Sm5qLzczRFAvMlJROXpTQVAzUk9OTnJrcDNCdHpqcXVtTmNIejUyUnpDVloyanZaWkpBTGZiR2lmUk1xWTYySTRUKzZxaUFEbmIxMkpNSjZTczRTVW9kN1BEeDhkWWt5NXB3M3ZHYTNYS0hFTURHR3dFZjZwbHFRSVlFUDB2eVVmTGZxczJ3bmw3OS9ic1lBZnQzdXFQU0NRZTlDMkxMRGxUKzVqYnV6cnFERE8vKzNLUGsxcDRLNWc0VDdINFBuOWNBMGY1WUovbzZWaWgrR2FyejdQYkRNUXFrbmlhcit4ZnNhcVhNNEowN0tRa1R5QjRkc2Z5RWJHWDBaWkxBb3ZrRGRiS0ptZDlWZkJZendvT3JpaDJxcFE1MkdGdlhSc2c0MXlRNjJLM0hqZDFjYXpWU1liRmd0OUFrdjNMb2ZhUmxuQVZxa1NlK3FmcjFoUHp2L3Bkd3pWVkltdmlkSFAwSnlSSUZScS9EcWpTN0RzRXZldURac0J0a2dOMC9KYmMrN1ZYZmJwREJCUElEaDcrTzZ0NlByN1Y2NDFvMzJ0VzQxUDVTQXVNVEw3MHRJand6YVdCSEovNmI0eXR2TWpscFlFZnYrdG1hVENtNTVCb0xkaTN5VWxvSi9QZ0RlN01LdlljdkQ5ZlpkeERoeTE2bU1GbnB6NG5kQ3Nxd1NBRXZRbEdza0RkLzdER3NrTU9yTlIzczhMM1dHczM2VWZHbTdrcVRyWHh4blNiWjhieSt2YjlCU2NvbmdRT2xCQklZbENHYTN0eTRIYUxYd0k1ZTNNNTZjWWpvSEFVRVlJYzEzUzlmV3JEN3FQeklIUXFjRkZyVkorempRNERrQWIyYTNsN0c5aUUvL2JscGl3MTVoWFUyU2JSS3piVStUWS9mNzl5Um9mS3RnUjErcEdTTEIvZUN6d253ODZCN05MRE5hclUrb1dVc0wvYXkvaThsTUQ3Sllvc3QzSW4xb3lmdUhZenhWV0FzT1Vtdys3bC8xU1NQTDhoaE41YXM4ODRrUnJPRG9yUWxxck5MbmhZdXlPZUlPYkdheGZ1NUc4eWovcjJYQWhWTzIrSzVRWit3MFlTQzNaR2l0eHl6OUZhUnhTLysvUmY4MmRvanFraEZvNEhkZXlRTzQzWjhsVjFUSk1IeVlRdEEvQWNxWWVsSXpZRlNBcWxabFVpWUNIYjc4YmVkSlJZUVFWRDloaCtMZXBneUVKRXNJbGlBSFIzU3c2TkxDM2F6d2FGZTZOdEN0YXZMM2ZSMUZhUXhxZUxqMERnbzhYdHJVZnE1dXdlSVBMcFBxY3hnejdBbG80RmRrMnhLeXI1VTdaRHpOUmFJZGF5OGlra1NsZStVSENnbGtKSlJLY2pjODdxMmpLM0gzb21Sb2dRM0NTN0tqbnJDdGlGM0ZscW9CbmJQNEpLekxTM3FvamxqTkx1V1p2UnFpa3NmY0hCRUhEbkM5VnVib2NiaWptbk96bDdrK1JJS2RnSTRROG05M1lNZ1RQeWVReENnSFNxRzdxYVFjRmJlaTk1Vk94OStBTk5hOHRLWmdnT2xCRkl3S1NWSkl0akJ2aDNNN2lrelRVSFdqb0k2NXhjZFNSbHFZRWRlN1FTN3c2UXN6a3Q4Tk5oQlZGZFVMWEUvRzNNalVDeG9nVGRQcW1qaHFBQmxPQWdCMGlLK2E2ZEcyVzA3b2ZUcjk4Yk95WkprcEFaMlBlMEhaMUNsQTBZQ2dEM2l0QzBOQzNsSStUOGxCMG9KcEdSVUNqTDBUSWQ1T3REczZHYnNabHcrVS8vK1A3M3c2bG9jaFROdTNrZkc3dWNmT2hQRUJrcWIzV1BmL0Y5eEJNT2gyUzE4WDJ6NlhDT1h2aXV1dUdpdzYrclcxWnJ3NE9qUTEzaDJBSzJRVGd5RDNvRW9yQ2sxUUx2dzJCMG9lc2hMUHZpeFF1a1ViN1dNaFg0cGFrRmpwS2VoS3R4M2RUSXJzOUxyNUVBcEFTZGJSZ3FrQnc4MlFpa0RzS09Mbkp1aGVDMWdId1JSNWlDTmJMSk9DWFlvNVIza2xnUHNlcStkYkFXeTVMNFFyVWdobTJpdzYrdkh2NkhIYmRKQ0FXZkNIQVpKaGI3UmJBWDQxSXRhU2RMOStLakpxcW9mT01lOGFORXBzQU5nbnREYThLY2xpc0tpWUp1SDFOa09oWXd2MytrNVVFb2dQYThTS2QybnJBS3dvNGVPUlk5MTUvVmhlanpmSFpWZnFBWjJIcFpNVzNiSnEvd0loQjFja0w4ZDBzQzBpa1NDSGJRblRiTUN0TEhsS3pROHNUd0ZGbW54TEVjSVY2MXM5OFBIalhtcGNXQkhEM21wQjlzTXg4ckRIQXJzdW9RY0JGR0F0aVBxUThjUTZOZ3o0Z1BLMHBYRWdWSUNTUnpLRUkreDVkRGNBckREWUVxQ3NxNW1yOGxROGpoSmRiRGo1eHpNM0Z1QllyZEs3cmtiUnpDdStwc21TWTYrQlFmSFZmR1JZQWN3RTFzUmxCYkl3NEFvRnV5d0MzUWtNd2FoUUI0Wkl0N2dWMFNNNTdGRFhwSWVGbzFONmVadkJYWUFzK01nYWwxQVc1QXg0ZytDK05LVm5nT2xCTkx6S3BHU2d0MXhpQ29BTzNUY3BKdWp1bUZiVVNqRENRZm9ZSWN6c0Z0V2NhdmFhTVlBNWM4MWl5aEhiNDhwWmU0Q0k4RU9PcmFXakg2K2Y0Z2NZcGV4QTIzcENyRGJjWlpJd1c3UEdZUGM5Uk1qS1BMRXBGTmcxOUJRbGY3V0VXRjdXazIxS0tnN3RHMHpxOUxuNWtBcEFUZGZSZ3BOQXJ1K3creHRGYlFyclVaVytCaTlQKzgray9kUDZIQ25qd0YydlJEWTFUV1U4S28vUDBDYi9oZVpsR2VRNy8vVkdNdEFKTmdCcmZSbUFLSjJVR3RqZytJWnN4bEFweUFGa2grWjBjSkhEUlZSWU5jMTBDMjBMNi9BRGxsb21hTW90bDNSVVBqYWR5MGZrT2kyZUF3ZU1xWW5kV2ROVHBPVUFPUjBTWjh3eXhsTHNSd0tZWU4rZVdkSDJZUTBDWmpPdmozaG05Rmo4RUY5Y1Q5UzhUREFMblI1NTZKMlpJUFdwcTBHNFJqcU5sSVd6WWhqSU1nc0V1eFFhd1lob2tDZnl3MW1PV0VCaE8zTnloVWgxMVQxMExOM2xFZDN4SUdkZnNnTDM4aVNKL1dFbmpwNlFtZE1MWE9jK0dOYkpidHE3MnZnV2lrajBXM3hoRVplWW5mV3VEeEpDYUJMWE5JbnhITE8wUVN3bzZ1bFlNQm9RdENjblluYll5S2xJaTM5QnRpdDJ1ajlpUFV6VWZWRU02VFd1b2s0MTdVZkRyWUtpQVM3bnRwM1pTbWF5akFtekF3WVFwdG1YbDBGTmdqZmQrRU5wYWZyK2owem9mTHBoN3lvbVpDdFRsV3NBanQ2Zm1rN0NFWk5wRDN4Q2c5dGF1dHBSWWRFdDhWem9sb3NISW5kV1Vzd1NRbEUxdVBDaXlYRWNzNVJDbmFpUitvc2xzb2EzYXc5MWlKY1R0Y1N4VVUzZXRnS1JyYnJHWDVRNUdtQVhlaks1bGF3bUdQMERUNFdSNi9QbVZPdU9vNzdpRXdqd2E0ZkFydE5tcVF1a1h2ZkFCd2ExZE5SYkYzMzBGajV4R2wyK2lFdnFuTmFuVWd1WTYxenlRQTdCdWJZTWVZSm9CTktIVnlXaXJkTG9wY3h6R0lhakM1SjNWbGowaVFsVUx1TTNHWnRDckdjY3pSQnM2UFc2MjJOOXc1bmFIUTZhQ1lkWklDZGZVMzJvcTN4RkgvMWN0VmVFQVlNQ3JHekk0N1BEY3hsS2dZTUV5bVFaWU9sSG9TTzJUVjBmYW91UVRFb2lydGl3TTQ0NUVYdnlydG1KcFpnWjUxZVFaWDREbjVUTExFUnYyV21MSDNwT0ZCS0lCMmYwbEVsZ0IzTUw0NWIyNDJzTWEwYi9pSThCdGpaZHpiUDZmWWsxQTVOZHVnWitWYTdIN25GSFFsMkxUZllWWTBybm94V0dLRGVpaEprek5FVDQ1Q1hCOElESTMrMWpMV3lVR0JuWHZGa3BpMTlhVGhRU2lBTmw5TFNVTEE3RGhHcm95ZnJ4dUd1RUIwTldDcDhVV2p0eG5vL2U4Z3F1aUkySjN1V2dVeXRycHpOeVNld3F4MkdNVXVNQkR0b2RqcEcrMUxQMmlYc2Q2SjN5UzNlYkpVZFRCQmFBaitrK0FsQ0M2bFVjamlNUTE3MGxNdVdIaHRzVUZETmJqdUlVak1rYXZBS0JPUDFvU0MyZEdYZ1FDbUJETXhLSk1YWWlnTTdMSDZzSGJoUWpqVmluWGdJVVV3K3dORHNaSEUxb1pNMjVUYUdpTUM2N1VEU0ZQV2VkeGhLZVYwaXdRNmkwSGRqSWJkTmxzSnZrV2YycW04TFcwNk5iN2hnTnROVGErMjIxcUJhakhuTWpoNmYyOUZqQTdERDlLRkgxWVROenB0N2dwRFBleDlwbklNZVlsYjh3dmlNWTNhbEJNNG9Od3AyTjBONUtNMnVFNXJOUTdSdFhYOEl4VVlHZklQNzZCeEM5eUxUUkVZNHdXNlhiUWxDcjdEMkVERVd3eTJPekhveUVRdVJjMGdrMlBWTXVJTGNydEM2VFQ4ejFZQ2JrTkJ2a0FERk5sWHRvOVZaU3kxVEtlRG9HcHhEQmZSSXVLWE5qdTdHN2dSeFlEQmZwZGR2aWgvY0dVR2tRWGEzczZ1VXdEaWxIdzkyZEpHN2xsQmMzd2FUQkhvZVBaSDc3RGFNb2h2OHUvZ2xXNGxhTjlaY1JwTDhQTDcyNlpkUmFpVFlvZHI2cmpJa2Mwd1R6ajNsVlo3WEhMS2ZValF5b3VlTnQxUUkxcUFNRzFXQWNsaGJxU29janQxcnVrL3VsQVJoRXV4b056a0tnZ0YydkhYK29mZnVPOGc5UDNJWXhKV3VUQndvSlpDSlhRbkU5R3pKUm9oR2FuYVk5Ymw2RktLZ0FaWFBORisramQrZTJtU3hLODN2cGJqNHp1YnJucy84N0YvMVV3OE5mNVVHMjA4YjVVWThrYlo3TzQvQTc5THNwc1JXWUZjZmh6UkpQYVNoQkJubDVocEU3ZnRFZ2gwc1lacTlBTXRTYmlaYk53Qkpyei93YlVQNTl5TVJub0xkanFJekhJTk56ZXM0UHlMQnp2TU5aUmxsTVdQaFZGUWJ0VnhMWnl3SFNnbkVzaWRqSkFXN28xQWFDWFpkY3dlUTBVMDliNC9UWS9uMGdjNFRPQzUxVFAzVjV2dnBZUHdrK1VBenlCQWtyN3VEUE81QXUzbU1qNGpuRFBmWjhZcngvMHRpZVYyM2o4d1dmOHdPRmR6VkxmcDZ0U1BCRGhPUE5nMUFiaHhLNnB0NmF0ME5LRHBTL3I2ZVdJVlNSd3pZTlRjMVN0QWRhRjdxVkdBM01QVEdYYkYzTW0zdERGbXBTMjh5QjBvSkpQTW9QUVUxdHh5RnlDWFlRUW5hc2lJckRmbkxwSDN5RjE2bDhXMUNMMWo2S2did3pVZUhSekNTeVNVYWZ2THZCenp2WHh2TEx5dTc4WGhkbXAyOHhMeGpEemxEUTlMSy80MDdUMzhJM3QvdXZPN3pXaWgzdnMzL1ZSRlcrWmxRcERNZ0lVV1hUeEhocEpGZ2h3aE5Vd0wwOEZYNjRDU2NCdy9CTW5aSHh1RkxtQ2VsMjNwYnV3dGFiTlU0VjljTld6UVUyTFhsMWpCTDNSZTladFcyOFdsNWw4NDBIQ2dsa0laTHFXa3MyN0pJSjhIT0QxK0NWcGNxd2tmWjl0NFNmZ1Qra0tiYTNmSnE1SythOUl6QnJvVFBYZkpxR3RVUEJoMzFUdUJ4Z0IzUWdNT0FnbDVSTGd4TTJvbU1vRExUNU5hZDVMdThCZjlWRFczNXgrTS9URzZ3WDBDRmJ6ZlJpTW1TSktWWU1vQWtxRVgwdDdHd0Y4aHBCdVRBR1k1ZXJTZ1E4NkFLYnN1TTRkNlNidXROd2U3SUN1UGVSZU9MaVlITlNFMnpRMjJlQ3JKQVJmZW9iOTdXcVFPUzBwV0tBNlVFVXJFcExaRjdYaGRnaDdXU2RXeURXcjM1NStiVkpodEtzT1J3emFteDVzR3F4TFNOV2RIekFSOE1CMmNqdFlxMHRVeWlDNE1kbEVxKzZscXdteEMxTDlsNEF5NUFHTzd0UHUxNUxRc05xODBYZVZKQjlFTkk2S3BjWW9wVkhSMzBIQ0kxT3cvcTA0YWkzQmZXQTIvQUZUd1ZFVGdndlIzcDIrZUg4YVJYZjd0MWUwcXhxdDhzZ0RtQ25wa3pIcVhab2RKQlIwR1g0S3A5NkNObEkzSHBTZVpBS1lGa0htV2dvQlliTmYrcmRBTHNZT0orOXI3M3YvWGZNY2ppa1hVNXlHYUZ1YnpGZTNZRkd4azFZYmxaRlZGOThRdFl5MUlaVlBtUDI4SEFibEUvVWZJY2NzcDFtV2xiandOY0h6aktYM29jclp3bEg0VGl0bXJYZHdhRGQ4RFZINHprSFVkcU95Z3hSYWhhTW9kb3NFUEZyMGtxYU10Q3phdEgxZ2RMMXcxSjM0aWViNmpWOXFha005NnpHb0o1OG1zSW5VS0JuZGZRbHRqb1Vsek5tMmE2djU2Z2RHZmpRQ21CYlB4S29NYjZKaHJzZ0d6c09mMmNnanRmL2s1ZVMyekM5bmlQWHNITTNoWHF3elJYOXFBeTdMSFNBUkRja1ZDWDBhTlg2WWpYZjFYc3R3bjVlM3lvejlqREhKRHNHdHVEQXhTL1FvWm9CejVHTUt2UzI0UzJ4NDFzMEFzVkwwd2l3NWVZWWxIZld0V1RSb05kMVErTW4yRHAxM2lxZmZKTUZITWI2clFKcEx5akY2SzdvYkpGMkErN3p3VG1UaWp5MWdWU3lDTUFPLzFPNUgxWkdDcjVlYjJrMHAyVkE2VUVzbklzbHA1K0xCUWVMRnl6UTJlVno2M1A4VnlnQnJ5V3VZQmthOHhSNTlQNDdKUDBuamkrL0FNUkJZUjFwUmhFR1lWNG5tUDRQMDhCdTZMR3RnZEllclc0SVhQV01EeXhham5RM1Z0ZzMxeWhWZGNvcmxsTHcrYWVCNHZaRnEzb2pQNXhQUTF3UDRrcEtuWVpNcDhRMlBrS2V0Y0RVUUZtYnZJVWNBMnZYcjF4NC8xdi9jK29wZkcwaFlaRjd6OEpWcGtHQ1R4VXlsdDJJUFB2dmlLQXlQZTQ1a1RZTFE1NFNpQW1PZ0IvT2dySE80VGNjeFdYNEwvZ3l5bDNkV1FXNVp0em9KVEFXSHNDMWtZT1ZZV0RIY1pSOE56Nm03UmMvQUF5SDFKZE9RU0ZodGZkcEJzUko2eHVBZ2liYXRVVk5ab1k5VGoremJFMnFMSDlON0Q4UHB6aElGNFRHcWdxQnVxcWNnZU9XYVlvQVNRMzZJclZWR0tXY2VSRHJnbHJ3aDRWcEhTNVVxU1EvTE9UaDhCT0drWFpONmFiZ3J5dnNKSXFadkw1QjJabU14TGlkT3VkU1VKOVNIMGxISXFRd1hILzlTSUNPWHhYbUFaSzhxWUl4UmU2d29WVjdKWndyc3VLNGRUTWpnakw0YlU0d3VFbFdxMlY3eDlQNVNwdkdFOCt0NE1FUG5zOEhsNDljSlFpSHdwb1lUSU9kb09ncjFMWHJmL3hUMzZ1UVY3S3FmdHlHZVh6cnYzQUJsVitEbGdrdXZ1MlIyOEVRaGg3b2thVGlEN3pxOUppSTYxQnpXNWU5WnYvTWZDQmJwZXdmTHRxUElwaTNNZnNkamRwTlBSY1pQSGhXNmkrOWxBZ1JHdjJhTkE2ZVZxTGlYSTZVcnp2M2dkZnA1TnJSaTQ5T0xRYkMveFYrdFg5OGlldlVjK2JNbFdmeWtZOGI1U0I3STExTDZzejBQdVZSb1RwUWRwTk0wVDRtanV6ZklmSnczYVBwZXd5RXN3YmJJNkFaOEdYYUloUGRXVnUxQ0FzbjZHcXNJeWQySHZBRngrWjg2ODVSa0xtVEdpQzVwV1Jrb1VUWFg0SjJPdXVNQS9TaGN4cVoxQWpVMkFQUWs3SkdnMERPOHptdi96dlArUEwzc3Jmb3M5RDBUbGg5RmdFSFltRUNPTWRHa054Rzk4eEtaVVJOQWVDWmhLdmR6VlJ0ZXQ0c0tDN2ZwM1hsenB1c2NMVzdiTDlZREJxdFdrZFVjK1NpeGxlOTFvUVV3K1dhMXBxMitsSTBjSnNvWk81NWhnYWIyaDJsYS84T1czUDhLMWZPYVJ4RlhGQjNFSkhnUXcramdXQmVzUlVSSW54UE1CQjdodko0M3M4d1BrZjdFTUR3MCtWSEZaOGxtRmxRQ3o4Qi9VdmZPVk9XdXozZmVWTExDbld1UnZVOGM4Q2JHWWZxNmlxWWY3SjU1a1hCcGJNcFhVZGE1ek1tZEFFRDRzNVlxVEVXcUxMTDRHcVdvMXB6UjdGV1dXSDNoSlNBcEtNTWNqSkdkaTFXVXoxbmI3cXIzRHNjQUlvT2xlWVMybzg4S2hoQ2dERjRBck0vRUJOVHN6VGp2dC9SNitmNXVhNHZHNlZqV1dmZGJDRTFlYys5dCs5U0gzUEJyM1ZuRnU5R201Z3NOcmtTUEdibnpKQjFvOFlXWXFMTkV0NHhBT0c0bG4yeWJQLzRyR2ZiSkluRHBrZi82cWZsU1RzdlNiRDZSdmcrSG12K2k1eXVxMkgybTd3NzhRT28vNUZ6SUx2SVMvZXEzNXpnNXp1aENqYXNseGhyUHNrSWYvOW0vN3QzeUxrTFlyMHQzMUpROSttYlVBUmpkM1JjTWszVFNuN1FoRk9ReHRMVS9GRHAzUmk2YU1pTDc4RUtxbDBoeWorNk9FUE1LTzdIaEoyMStSSmZDT0tnaDFRNFpnRlZqNFY5RmsraTdNZnRUcGlrZlBCY2d5TEZoWkVqNkFjZWw1RFdvem9CMG5IUEdZaS96K2hqeWpOemJXY3RySWc4Y0toQ0RtSE5vdHRheHFUV1ZlcDBZbFZ1eG5wOU5rcEZrMlFiYVlEdSt2NGxkc0g3N291aCtGMGt6WHdpVDFWNUlEOEkrcXBmdXpuZngrb1pTMUlBWTczd0Y1MnBLaGRqbFlFUjloZGFuK2JsZmM5YStHRTdlRjE3SXRjdmU3TG5RbmdISDNlckVoWHlmQmJxT2Rqai8zenYwU0VZd1doU01mb1dGSkxqYXlaamczc3ZQVVVJeTlGN1M2L0JNWUhkbFBoWTZBaERuZWRIMDlSc0pzanZ5U3BLeC8zMFZteG5QcThEQUdlOGZFMkZ4aHoxQzJlYlFhQXdmNGNOa0UyWk1MYzM3c1cyS0V5QjVHVkVGdkxqdmdtVDZXdDJoMUVScENkWXRVRTJZN0VMeU9ScGg5YjRjSmIrZDhlR3I3c3Z3VnhEK3RLSG1CZjJjczR5Y0pmK3EvN3Z3NERjcGRySU0vRldaSDhMcldmZU9IZEwvbDNWa3lFOTkzMytmZThaRnRGNHJSS29PVDlWbE1hT1ZUOGhCd3Rpd1hwaTdIQTduNHl2QWR3ZnVQcVhiNDRNSm82cThXWVBwWTZFL216dlpkWkFoYll3Zko3blc3ZlAzajF1anppbHBwZDRrYTNPUHAxL2V5N0lxUmdkLyszS1MrdU12LzlPL3pUWHcwNk1wTHgyUDNBWUs5dThlelRIVXZBd29uSVFDR2psbUZ1VGx1enc3cjlabVRoRFVzelVvUVM1TFJWdTRwek8wSXBaczMxZENyTnpwMjFIdG94V2dQY090UmpVN25yRVN2TTdsT3Bra2NTTFJuSWk2TitaOHd2c2lBallzVmtzeEdYNExIQURzeFVUOWFxOTEzN09RbkZoNk12dndRc3NFTW5DWjZNUFhuRjBtckM3SVJsemJWeVl6WTdCN1VLNHZZOGVIdkJvbHV0QVp0MHdRWnowNEVnVjhRcWVZNk90dFg1OTEwSHhtUjlJdGZiV0lrejNtdXJkcGttNGgxSzBUWFZXejlpNjgrdzJVWGtIUVNMODlzeUFKM2xTTHBUdjN0dUs2Wm4vR1JwNnR3Q3dybzVjd3lDYVRHZ0diK3JQUUxjaTFwWVlQZmNyOXpiWVVQdlpULzRaenNaS3pwckNqdGpha2wrK1NWZ2dkM1VGNzc0UXNieTB4ZTg5ZTlJTHFSOTJ6ZVNoOU9ocHpzTXg0bGcxNU96OWlBdzJQZkYxQTJkNWhvN3EzRXNpaHNvNjEyNC9JbUgyQnNVYUhCa21UQlQ3cmdqWjhVWFpOcXEzVTJvUWtNcGV1WW00WGpBcm10Sno3ZWdYVlVueHRFMmJ3VlZsTVpQbHFyUTFBNXN6cS9weEhQMlIzaDY1TmpjVlQvTjBTQjNjUmJZZ1FpSGR3ajVZemQxYkdqRmtrc3NjV1RrNVplQUJYYVVFL2dZaHp5VFVhdGpITnczKzV1RHEvM0F0S2JGcGdBNzBhZWFWSG44UTVhMEkyWnk2RFFiN0FUc1RaNGplajNBcjZpbnF4Uk1Yb01XMjJOMjF3YWJGM3Z1R0xrWnE2M2EzWVFxTkpTaVpZSnNzTEdqa2pCSE5zMXUxMkt0TnZlWTJjYjQ5a09XUGs1cy9HUnBUUHFJcUVXcmhkaXVpS0FjWi9DU0plNHNlWWZCRGgvVEJEYnBMRmw1OVhGc3gxeCtDVGpBRGdmWGtoZWtMbGxNbXlzSkJ3bWtlUklPVGdTN1hiSDRCWkFkZVo3UGNwQnJ3RG5XcTZFbElZWStBTDhkNWlqa24vMEZoUzkxVWtkdFppTEg0NjZZcVh2aS9Rdk43em1rR1N4OEd2OVcyV0ZtS3o4N2hlZWJ4eDZqTmllemdWM2YwdVI2TG1sYU5iTzlOZU5XVUJWci9tU3BDazd0V0xFME9aZzdVNmNkbmJBWE5WMmx5TklCZHAySUpYNWlibk9HTFRXUjNFbHdHMGpBQVhiME00ZHRKeitTQXYxbkVpZ2FvNEhkdWpoSGdSNjg1azNkb29WZ2xPNnd3Z1FRcWkzWW10WHJHVkZ1LzZ4dlk3SEdqajZHSlZkYWY1MDNSS3RqWDRDSW1BVVdoMS9tRzNSc0M2anZPbGxqcGNDR2piRytTdjl0ckZhTHNMTmxUWUs3STRBZGVwZExEVEYvc2pSY2RGTEl2S1VUNGJSbFVwS3p4MWZwM3Rpb2p3UHNNUEFjdWtDS0FwYkhzSTY5RFNUZ0FEdk12U04yRk10UUZKWlNNOWhIMENJVE5idWEwT3l3dDRrei9PeThyVkxnZkQ3Mkd4SUNXb25xcFZieTJKMHp3cElvTWdZNlIvZmVmYUgxTlhic2FzZzJOTGttdGZzaWNZOWNoK0o4dzlWQUt3VytOM3RTenpSMHpaNk16S2JaMWExVlc5MVZGWmwxeEp1dUd4eFI1aytXT2dnU2duQ2JvVUZoN2FVWWNXUHp6SnZTenBadkdPd2dERXQxVHAxajAyeDk2blFhNFcwZ0FRZll0ZDBMRFkwdlVjNVphekNFNkNETnJWQWdQcWFNUmdSR3ZhbytLSUFoWnVrcEdnWUY0WmkrVjBRbmI0dHhONTM1eEF6TlpXelBpam5GWW1RZjZIbi9xei9sdnIvMVJyeDdITUlyY3V6TFNIb1J5aFZLaDFYN0JuM2RnMiswcVFXcXl0QnhQZUJXVkFwNkRQc2FFcWhuT1VyQnpBWjJiUk5DOFhueXNTb2lyWU4rYjNZWUpqWi9zalFjbnhTQ2h1enBORXRuVWJyMGpPTGM2eU8wWCtVWEJqdE00S051cSs2ZTNYWnpHMGpBQVhaOTUyRTRKYVFZeHlJZnZwRVVXTlc1cEprSWRoVytOQVYwWUFXMHZrWHpoL3JKUUs4bmZ2NTlSZ3pubnZ4Q1BMSVNFNDJ3VkNqcm1CMGFzRTJMUjYvR3U4R2hRODZvTWhMeEF6NGxBQmZXNEp2SEJqYWJ1ZmxYRVF0S25ZcE1RZG16aFpUcVNYOVRzVXJpY2l5WmEwVWJZRnhKUW1GVWZhR3RzcDd1aVJXUTFkc3hXMnpqY3Ric1V0RTNYTENkS2lXSXdtQkg3VWNPMXFUSmNOYWMzTklrc1dsdUF3azR3QTVtVXNmNUVKczNUbjh6ZmdzTWhoVFhESlFJZHZnOXdtMGNITzc4RWpYcE4rQ2t0OWtONlVsS2RTMXh0VGs4aEQ5MDdTK2x6ZkdwbW5Dd2Ixby8xOFZPTVpCNlc1MkRibS95K3NsSStPcGNzME1JamFvZHdFTDVOQnp6WEtkclhhR2hlQ0pUMEtnZFJpTCtSWTRGUUE5anAwNGM3UTYyZ1JqTkE2Tm9UM1RDMndrWGNkWkRYbWd4WlpGOEt2NVpsQzZaUzhKN2FwVDJxenpEWUlkdUliVjhSWlhTTVgzMjgxYTNnUVFjWUFlV242VGtzVTFXZHlsdUFSRmR3dXdGWHVsS0JydDVYS2hSclQrQjlkMzJDdDltN0pPLzZyekZxelJVZ1I4bHI0RTl6eDhleVZ5TGVjc2ZqK0NsOTgwbFcxMmNxZDZud1RORHB0bFZKTnJJU0tSY1ovTTBQb0JpYlgxMFRjRGNITWZBK2szUnRNZ1VGQzRQOWZiWG9vWitOckREb1hEdFdzNnBVWTdac1F2dFpBTzBLcDd4a0JjN2ZMUVI1UGVjUExhcFprWldDbWhGdzJEWEh0bCtCQXRIdkpvUmNDYlNkUnRJSUF4MjZQK2pta205YnJ3MmpYV1hhK3BLQmpzTTNwZDNodHRVY2V0OGlJbXJRNjU5bVA1bzdMY3I0ZlhKcTk1RWhodktYNHhEUjVuSG5vdjIvczMvSjZqSXJqaEgxYVhML2ZvSEdYSThSOEtIakFRNS94SGFod056UXBlQjFUNUg5c0cyeURFbWhZbTUwSU5sbXFBeXpKVVI3TERoRW55QVdqZTFXQ3ZuU0cvVGFiYzk0eUV2bE5iVHZ0dkZyTG9WV1lHeFJYU1ZRV0dVTE1OZzF3OEVuam5EbGt0ZHpwVExiU0NCTU5pZHdVd0tEUVNqT1BxSk9IYVFBdXlxZjlkLytRNHlmcnYvUFR4NzJwdmYxbnpaODRQQ3FoOXZubjdIV3VBdnhyVXZ6L3Q1V0VueDUxbFZrMWx4dzlVOGV1YnFjSzhIQ0ZwUnFxbU1CSFhWSDY3aGdxV08waHo0TnJmWTdPN0kvR0pTV0Fzc3RyOGhrK252akdEbnZWZjkwRVAxRTg3bHFKNjUyOTJ5Tm0wWTFWa1BlU0dUQ2k1bzMrTkY0aDZBMkg3b3Jsam0wUHFaVHJlRndhNHp1djNJYTVzN1labmJBdDB3ZXhvcnhibVhRQmpzem1BbTlSYkUzcWpGQmVtdDRRSno2ZGJlS2NCT28yWk9ETklqTyt4YytKZVVWbHpCTlJhNE1PbXFMMVUzak1jNzMzaVYxckxhT0wwWGw1QXRrdE43aWJyVVcwWlNndmVTVy9mNnIyNHBjd0pYMUZwc3FWSlJYMzFIcDFpd0JydnZZanN0S0N2WWVlOGk1SHQrQmkzNDBRWVovakhOSWZOVGQxbEpGczB6MEprenBRa1dPK1QwUHdQdVB2SThRdDU0T0ZJVzJSSTFYVGFaMUZtRXdRNXo0MG5xNUJaaGplOTJXYUVadkxlREJNSmdCMFFhSGVSSnJQeTc3dThpUndBN3FKOWlGczhnenp4SWw4bFRzY1hjeldLbjNqVDhCM0Q4eGtPblA2eFQ4MGdhOHZhSGhpLzJsRTJNbnpueG1nem1WdlJqeWhFcFZzeGFURVdPaE14ZzUvME5ILzJEL2oxeHBGYzl2YnZ0MGw4VzlkMkY5SG1abEZQL0ZkVWE0by84aUJreEdkOVUvTXllVkdnSTdDQUxOVk1tSlE3Rno3QmpTYUhnOUFHM2d3VENZTmNlM1V5S3JkSll6UjVadS9aNVJ3QzdwYk1iWk5QM2cweVVtaUxuU3ZjcVY2QU1NeU1EN1ZVb2FueDNZTzZhSk1jN0lvWDF6ZVpxNUNES0RuWmU1V2Z2dUU3dStiWC9vTlVpazdQcm52RXk1UkZGL0c4L2M1Yy92UHQvYkVmRmp6VmMvbUR4aUptR3dPNHM5aU1jUzNCOWx6SmkxYzZRN0Z4TElBeDIvVE9ZU1dFbDNvemhsSE1GUTQrVm5jUWtja2E1YnpSM2t1WWNHUDlOZHVXWm1PcFlrYmhCU1JBdk1zMXNpcTlOZTBkQkZsRXB1cGh6VmdPNmJ0VCtSUFpsYkZEMnFDNVlHcU1XMWFObVdVeTZXdFJKN1hUVkNZSGRXZXhIOUNEVFdycHlMeEZWVmdtRXdhN2pWci9TOFdqZnFickp0QzJYYlhva3NGTzMyY21zejgxN0xuWmJiRmxmZzlwMWxwSHY0Si82ZDlYS1pJR0JIVCt5VGIrblVFOVVpbDJnUCt5QVlBQUFIT1pKUkVGVVczdERrZFVqUHlZYVFiTlR1WTdvQUlaSFZtZkVMSXRKMXM0K1Irc1ZEWUhkbWV4SFhwTnM2TG5mRnU2c0VnaURIVG1EbVJTLzlCcVk0OFA4OWdrN1FtRkhqS0RaeWR2czdLeUs5eS9HNnJZemNUcXNpQVFBM2FUdGFBWG5lSHhxMG5xRWFVUXora2V2VVNuNjBBa0hlNG9adnN0NHdHSUxBRHQ2c2x6VjdDSTcrbWZiQUEyQlhmc3M5aVA1aWVGRlptam11bWVWUUFqczBQMGpMVHpKdFptUE84eUpiejJkZTZnamdGMHpGbEtTNnpsQmlrYWNyYjNOWUN5aWRCR0ozNjA0QmdWQVlWc1M5dkJqNGRXSDZOR1RhbU5IQnVJZGxRSmdWMVdidGpqZWNxeWxNWndGZ0IzdEJXdEdKUzZveDd5ajN2TSs3bitmRWxpS0pvWEFycC9HZnZTK08wNWZ6REovWDlQYzNPcWRUYzlNVWVIelI1SlZBaUd3UzJVbXJYeW0rYklqMnZqS0h4SjIvazB5QXFkT3BUUDhwblA2WVRnNHU4MnUrbTVDWHZveFIwN25JYWpMdmx1THFFbkgxWDVKS3lMeFFTMGROUHJObmN2a2liLzMyZGN1a2lmKzE5YXJKVFY5UjZWWUozdnpnUWE0SDIyN0xnRHNzT0J5VG5sNnV5YmxydnlSano2b1BmRS8reGhmRGV1YzRUZmlwOVdDQ2Vadko1NmxDWUZkR3Z2UjE5R2RjTHA0V2lGRDdwQjFYSTgxSUVtcXd0L3ZlMGpqUG5XcW8xY2pWQzJyQkVKZ2w4Wk1Pb1ZEVm9UWkNQcmtPbmVJcXVMcnliWElXZ05IbmNNdXMyYUg0WUpuTTdLZ1FpT1d5VlprK2F0eGkzd1pPY3RzZFRpVHZCSGtzM2lIai9zN2wrOGc0a3cxajRsTU1VMStzWEdrVWpjaVY3RkZiRkJnYm92V05GV2RKK0tvdGxqSDBmOWRHN2tnekJONlYxOGdmNEh0dVdPUkhicjZSa0xPSWJCRHRVNFMwaXlUNzk2ckR1aktxL0dHUSs5dHFqZ2txNUc0RlVWQ3ZybEZQNnJ6bnJuUDhKbGJaZ21Fd0s2R0tpUzF2WGY2dTk3djBBWHJ6UERUM2tMaldZMCtidFlHanVxa0tsVjJzTHQrOTRQWHo3RFlWaVZQeE5HUDduVjFkTlBJUjBhdW51NkI1djRVZTMzUktiNisrVzJxbkpXWUxaTWlOTHZkd3VhcEIwSkRMUkZlRkJkRER1Q1pIcmIrTlFvNGNscUJkbjZzeHpyY050aEJGSWxkZWtDNzFqUVV5SG02eC9ON3FqaDRaalcxMGxIYStRaFNYeFZwZ2hpOVpwa2xFQUs3ZHJLWmRKVXRRK3JRWUZvSHVIaWtvODl3VFlSR1BjQlI5SWp3a3huc3dsbWNwNUI1blI5R3hSYWNpcTBnVVpIVkpuNzUrZDhRMSszclJtNWV5aFR0R0hXeUNMRHI1dlF6aHlhejRLTndZajgzUTFScEEyYU1aVXJWMzZHQUl4ZXYrM0dUUGkvQkJqc00zU1J0Y0FXbVd6dysyZWtmMEJ0KzFIWTlBdFAvRWgzTm9xQ25iYlBmYUVMV1NtV1dRQWpzK3NsbTB2NXJhYlhteU5kVzZQd3lFSnVIdktyYUZpSVAwUDZ2Ui9UeVN3WjJYb1B4UjJ1NGRFNi9TTG9jN3lEeXZlVGxkNUxIdHgwMFpsQzZGRk1rWmtBWEFYWTRhQmV0KzVvdEhLOFAvVzk0OWNhREJEOUZmYU16cFA5dkdCK3daQ3ROM3FyUFU4M1ROVXROSFhYdm1XdGNWODQyMktXd0gvVjR4eHFRbDlMdmg2QWhCelpDQ24ydVVzNVZHSXhjQko5UU5tOVIxcFBYMGY4ZjJCbTlocGtsRUFLN1R1SXh1MlUrdjZ5UzAvVW4yYWFocnN6RkFSZDZ3S2FyYVhGcFhQVG5QV3llTTJqMGFyNjljL3Avc2prOGRSWXhLZGFkcGdPUmN4RmdoMkdwRGRMVVRUd3pZZFVuTHdaWGwra003UzJkR1cvTmMrM3JUeUhUZmJVQjEwcUdIaHZzYWtDQytEYksyOERxWkVobDJqRFVJbHowa3EzTHhKYzFrZGhIeU9PL2k0eDdCelQzemhIOWY1WW5zd1JDWUFlV244VFhZSjhmakFWMy9XTjZBYmloMmRVSkFERGlRUSs0NllxNmJHRG4xYU5VTzFmckp4dzI1Vy9FbEZBRTJHRlQvZ3hXNlpqR0pFUXQ4WjIvbVdjb1hVMWExeElTUlVmdkcwZEtHN1JudHhWYytXcEJHNW1CRFhaSUxCZkJFV21XV00zcFpWWnNrUG5HcnpucEo1VWkwaGNlM09HYjM0eFhYcVN4SjNVMU0wdkFCanRxMTdnU1gxeUhJeFpPbWRDNUJLYlk0RHdZMWEyanZ4RXdLWU5DTGgzWUxSYWl1UVFNMVYxTHNYdjdSWUNkaDM2d3BsY3hKM2VkWTBtTmRkRDFrN09XMnRZWDQxTk1yUnBJRk1mSFd6R0dVbDZ5RFhiOXhEUzlhenhsblEvUkJ0R1hWTll0MG1kdDNTVFNUd3RrWVhneGxhREdwcWhBWmduWVlKZHNKbDBXMHpJME85cDdvTm5wUTN0ZDd3Sm1oVEd3M0RQNnBRTTc3Mk5teTR2MFZXTUxMd1RzTUVvM1ltczFrY2lLR0dwdEJuTVNPRElWdFhqbjZRK29CRDE5V2w5bFFLcjBPU2dDaVpxakRYYWR4RFQrRVM5OHdOV0w5eGhuRzRDdk4xWGR6cWRqbjg4MkN3em1KSXhrcTJwbUNmem10Mzd4d2RmSU1teXdTemFUemdsckIwd3ZkSTZzTkkxTjluMTloMGdXd3QrUnRwckxCM1ptdzgreHJ4Q3d3ekxzSUgrZXpJaXQ4QUVyVy8yUVI0YUtWSnFuYndvNmUxL0hzOXJYa0ErWVNWOTRjQ1Yzb3Vab2d4MzAzZmcwaTFKVndHVEJTdm54UGZZUy93dzlUNDg0Tis3R0pxdktLak9hem5Qa3kxYTU3QkpvZ3ExS3liYkJyb2JJK0Fyc1h1UHhVT21ZY0JaK1JxZXZHWHFlSG9PTmVka1hqT0NSTGdLd2NpaTlJM0tnRUxEckpnM3JFUnNUbjZ3dGpNbitUVXJYWlAvalU5aXh6NEh1VkJkMk05cHJOZXYwT2gwS21NM1ppR0MyblN0MmF0dHZnUjBra1dBLzRzWkdaT08rU2FHUUdjUnVWSngvUWV5Z3pERVd6aXBHeHFXeDRySkw0Qzk5VFdHMndhNmRhQ2JsNWtXNnorNmFuMnVFNGJaVlNlYmRqemg1a3Yxek1WZnVaZGdvSENnRTdMQjZpRGJzanRLS1ZHbGFPNHhzaWx1WXlWR3FSQVpSODNGY0d5ZlZLM3g1VHpkZ3hkTS9oZ1BtNnkzdVIxZmY0SzdvL3hiWUpkdVBhZ0pjSXd5Q3p1RVlYWHorTWZOQzdWMW53cStOc2gwK2lnU2FjZ2JDS2xTZm44Q0F2cWIxdWZraGQ3amRBbzBCdTNyVTFGVXVZOTJjemlHMEVMQ0RSWXNlbmNqNWVZeVh0OElXTGd0a0ozUHhLNEJvZEhxWnpnQzd0KzBodUsyMjZub3B0bUFzc0V1Mkg2M2U1RVZqMzlVMVYwU2M2NUxWTGY1ZHBUekMweitoLzlzQytxZzc3VE9TQlB4QVliYkJycU5wZmU0NmZGa0U3eXJSNm5RMTQxeTVIb1BmajQvb1lTWFlHWHpLMDFNSTJPSGVFNlVmNWRsWVZ0WWNXM2xNNnljSVV0YWhDMVd1SG5UdmhxN1pzU3hhcWxtdEFCTWpNN2ZBcmtaU3BHR1pCYXRsSTI4L3VCSE1DRDkzSHYrQVZxbnVBdXlFdW80aUFYUzJEWm10RFhaZ09RTmVHUi85SGppRk02Y0VicWVrVi92WVlkeGZncDJiTHptRUZnSjJXQUZHVEhzNXRMak5iRVhSbi9SRlY2RU9OT2tGaHcwNm9ZRVNIUEpWMjdMUnVVRkpGSm9PcDRGYW1OSmtEOXYzZ1NQZml3SjJDM3pYdUpXNFhSMXU0eWdTZ0I2OEpuT3l3QTZkUDlENkpJMzczWFJhNTZMQkRxWHFaMVMwVEV1dzA1aVJyN01Zc050VnhxMThXMHRMR3pDTll0WkVtbFRWNkdCa3pKOGVTZG9RMktHRGl3RWNZVldUS2ZuYkFydCtvdjFJSnUrNkQ1azBRK0FyRTV5djl5cFhxcHZhOWs3YUNvNGlBZWpCS25zTDdKTE5wRElsRkRYWGZncW1IVWxodmJGN0c2RzVsbUJuc1NvL2J6RmdCMHUrWnR6UHI3VzBKQTRKWGVmRmlyRTFRWWUvcVJPRXdBN25UVFk1UVpwamRyWm0xMUZRcVJmaWNtT3EySGFFWHhUTnJzWUFvanBDRHhoSkFzSGxES0VOaW1RenFXUnpoSmswV3JQRGhIUk5KamJmSmRpWi9NalJWd3pZWWJZZFpTOXVISHhaNUV2QWR0U1VIRjJHemFxUXphNm0wREROTVRzYjdMQ2tPb2t1WEk4WnVQVUpYMEt0VG5zTzNidk1hTHFRdHJWYUMwYVNRRmZUeVN6TkRnSkwyUTBpektSemdRVlhxeVoxMWxWZnNDTEtveWMyUS9MejIvMG5uNUt4ekdNOVBwL1NqRkptdUhwV1Q5bkx0YlQ0WXVoUTg1cEhUMmpFcnJJT1FYTzlvcE02M2VZeWxsNElrcHlHWmVTMkgza1hCZXdhYkVFNFBRTFlqU1NCdHJhZXRNQnUvYXhtMG1pd2ExcWRKZWdCcFdZWDhDSm5WekZnUnkvczJNdTVwYUs0TGw4Q0RyS0RuWDFobkhIMGhPYmVVSHR6KzlvT1lHUXpUYkREUUE1MkRTUFQwSWdJK3hHT0doL0VwanNua1ZVT1Bxc2pnTjFJRXVockJWbGdCL1ZMZlZ3Uno1MnVXMUdMUEdlSHFTdGlmNkxVN09JNVBjbllnc0FPU3RER0pKc1ZuWGVmbzF3ak85anB4aCthdi9FRkJRMElUZzhHT2g0TmozaE1zSU5GTzlnMWpFakJneVBzUnlnK3BXWVltL3ZFSTFjNCtNeG9HSlMyekpFazBOSG1BQXZzR21jMWs5YWlOdEN4N0kzWW55akJMcTIweDA5WEVOaGhuYmM1L3Nha3lkSG42K2VtdVNSTms3S21HWDhvZmQvcXo1ak41VG5aUVJwYmtBbDJOWUJkbWxxd2o5SmN1enRRK0xiU1pWQXMxUndIbjlrUk5paEdrb0N1azFsZ0I1YWZwR01HQkhyb29PeEc2VytRNXFhRG5nYVZ5OWdJeGt3K3VDQ3d3Nkl0YXVhYmJKdVhCV0tsVmFPMDJyUVZsdkhBWGN1UE5ra1Fha2JOK0ZwMjFnYkZlaGI3MGFhZWozQmZnRnRQV0UxNzNHZ2EvRnlIb3kwUlFhTkl3T2pnSnRobE1wTTZmMUFoOHRhVEhvbjhITEVFdXdqcFRqN1k2QXVUTDA2V0FEVWs1UWxhbVdKTTd5VUJzdnJwamVvZm52NHBzdit0TzRlL0dFemY3NzdEZjltR1VhaDlMYTE5bVJtMllLL3hCR2lkc0FVdDNIbnJwc2prWDlEM1FuTkxlT20xeG52S3piYnYwdHVQam5uQzVTMHRBMGp5U1BPZVcyZUhHMDFyK216MzI4M3ZYWU14OHVQKzY1NGYxSHM4RXNCWnVpQkxFK3d5bVVubDk0MmZDbktqM3dkR0hDcm9LUE90VHM3Y0pkaUZXSkpYUUVGZ2h6VmdTZ3ZWbUJteHpoY3VnS01ObGZQRHR4cndUWk5iOXdWOTl4UGs5QVVkamFhQkpROTl0TjhFMXM4MDBMeHd3blNMNTZsT0YxY2J0enBEREdNOGJmYk5pSzRLbUdEWHlHSS8ybUZaZXQwVC9tYi9VZWkyNWoydlRxaFRyR3BkT1IvQVYyMituL3JxNUFPZEFMREhJd0Z2U2QvM044RXVrNWxVV0NpcUduUkczMVFjZDZpOEJMdkN1bVpSWU5kVnlKQnYwMXZjaW04WXVCb2JpeGhyalRmUWkyZzVNbmsvVGQ2NDUxVUg3SkFFcTZBUG9LT1BCbmJtTHlDd08wODJlR1BVcWF5SEh6OWNFc2FiRGpsR0pHdy9uQVQvVGJCRDNqcDBLYXF3STdBZjFRKzBXT2dwZTVyM3ZEcm5oVXF2bTd0bXZvcGpPeHN6d3lQc2FNdVB5TVlrQWR6TkZBalJ1dlVFaHJWQUdySDhna0NGaFdLYW0zd0Z0YTNzeTB3Q0pWK0dCTzhTN0FKZTVPd3FDdXlDN3BOcmc2VkdoNm4zUUJhOGdFTUNoSHowMXFHSG8zUEhMUFRENUFuNGNBVW4vYytlNnNjZUkrUkxIL3VZQ3FDYW5OSHg2WlZuUjV3WU90NFY1bW9jNDQ0N3R0SkJ3VFN5cFJtNkRiQkxZeitxL2hqTHRLbE9zalkzV0FEL0I0NXF2blBybEJyZHZzYTk5aGFZOTFUblE1VGpZcms0TGdsQW85YU13NlptdDU3Q2x2S1JiY3BKQ0hTVGMzVFdzRFZFQWRlK3ZpdkNFNnIvVVdrVVFlbVlGQWVLQWpzTWZ0R3RKOVV5Wjc2dzRLelJDQlIvSWdubW42Uy94T29EbnFBYzRUKytLdks1RVgxS29oY05CQnp0MExkNlppeTdETUJ1aDBkMnhTSjVHVlp0TVh5eHlOeERKTWJYdHN6QUFEdVgvZWovZm9HaVpXbjY1SlY0b3g3QzNMbWdxWmxVSzNYYTBHVnA1K1hkRjk4UGcwZXFTcTA5WEFVNHBLMnFpN2FOU3dKMHoxem9aTFEwRSt6cXlyU3Fhckx3NXorazNOU3hRcGdWQW1KakhRUFdpTmZyOFEySmdYb2czUHFjWmtXVnU3RTJRL0x6RndWMmRFRjNtRjh6WlVueVkwYUFuWnJ3dXdkVXM2TklnVzhsYjFMS0J3UVFWM1d3dy9ldWV6UlNQY0Fub3dVNFRyUE5JekdLMXFockZqQzZ4RThuQ0wwTDdHWXhOTllBTzRmOUNNQ3NyY0Rvd0dQS0VISVMwOFNTb1dYTXlXQ2E5L2w5NUJlOEFEdkJMYThLRGJuR2RhZU9hUEs0SklBZmJOVHh5QVM3UnRoTTJyZFVNdmdQd0V0MDFtUE8wczRHZi9QL3ZneldBeW1tbXBJellrdk56bUJIbnA3Q3dBNmRmU1BQaHZLeWV2SmdsRUlNelAwYlZORURMa0U1NG5qbWl3R3lxTVlqSWtQTFJLaFlDcmhvN29ES0hmcjJxcjdRV25wWFBFOHMyK1I1Mkg0QWtBYllZYkFIbWc3TEJRc3dtU0gzNzNNU1lLb0F1ZDRtaitEL3U5WkpHRDN1L0xneFpXeXgycURCeDZKYUsyaFBsN08rd2VSQU5lMU5GbmxXQ2RCcFRCYURERTJ3QXo5UFdDbnFIMGFEd1VXZ0ZpUHhaV2VsdW5yd29OdnNCTDdBaGE2aXFaTkJPSE9WWUdjeEpEOXZZV0FIdmVoYWZzMlVKVFZsWDI0R2E5RG1IdjJsbkdPUVZEci9IeVZFWCtVb05xTmZNUnBlSmlvYkhVM0VOSzhONWdCbThvVm1jNGYreGl1RlVZbDUwR0FZQ2YxbmdGMDcvTFZ3Q3lQdFFGR3pYNHVsUTYzdUN4Vk8vbVMySUZrWE9LR2xPSWRPV0w5MldMWGdrUEtuQ25DYk4rcTl0eGpueHlZQnkvaGdnQjFGdGdPVFJkaFlZTnF6REFVMFU5U2RIa3JJM0ZmckFVcUM2VzVQa3VydnJzUkdQVkM2UzdDVG5NajlYUmpZWWZKK3BvaldpaW0zSVFITnF3SkJzRUk4RENyVGxrYXhBZHRiRUJGelVpbFVoQTJocElnQWRQMHJ6TmtYdWxlVllxWDRXbWxYbUtxV3NHUVRqd0YyUURiYmh0bkVTR05BS2VnSExOc0srWlNvM3NNbS8zb0tQR1FCNS9IZGxwekdqQ0EzWHJ1Ymxta04wQ2ZNa21lVUFEUERhcEkxd0k0aTI3SEpJeUN3Z1Y4QVhicisySDlhYnVLYlA5T2svU0NKa2M4Z3pueGFncDNCcXp3OXhZRmRUM2I3SEp1TEVYYkFpK3Vyamw3NWJyb0MxWmNuSGZJMVJ2UU9ZNkV0MXFOYWJmc1d2RFQ0NGdVNkt4L0hsZTlrT3lGSE5JbnM0dk1CcE9sZzl4dElJOGEzS3FDQk1OMHFWMmRnT3ZNRTFsWjAvRmExODhrMFRjdUVYcFhOK1hJMHBPYUUrVVd5NGoxSGxta05NOFI0SkdCdjIraGdWd1UvNWJhRDVCSDZoNkdVUVpSVUtvMnRmUzdhaDgydisrZEQ4eC9MU0RjSXk1eUR0K3dKUVVqcHlva0R4WUVkWnRHdG5CcXBpdGxYSzg4Mlc1L0lDT1BJSFBycWllZjkrczgyeUMvSmVQbzJ6akN3aUxhaGVORjlEVG9XcXExN05Gc1FoZ3ZUTEpvQ1pXY0NaVkdDM2NLM2Z2R0ZkSkNSV3kvNDhyZXdqUGsvekFZS0QyaklQZ0Y0ZXExTmJGbHV3WEcvQlk0K09VTG9PWDhBMUlJQjZIajZCS1BtSHRxQU1VckFrR3hncy92Ukw5emJZVHgvLzF2L1lDL2dHVjIyNnRwZWhaeHVZRVA5RlB2MFZMUUwvcFdBRnE0NTJSZ2psSnBCVERvanVnUTdneDE1ZW9vRE82ejY1RG9tdHdZRFAwUlpOYU5Ecmd0TmdrVlN6WXcrd3g4MjZsVVBHWjFyZWlyUVR2bmt6VjdsczZjUGFIa3ZjWVVOdy9jbXkyMHVXSmhLc091eTB2Zy9YWE9BbWpIVS9kUGtsejN2SGFlSFdIUS9jVmo5S1pHaHJDUFllU2pkNS9jTk5Ea1J0VE5VV2RSK0o2ajFHQ1ZnU0ZhQkhjUVJQRnRCd1Y2REVGLzMxMi90ZUl2TlY5Qmw5bHU4MzJ5WWhnTnZQZFFsV0ZiN3hsSll5NTA1UzdDek9aS2J2eml3dzhvdXNGL2wxTjYyV2hkaTl0ME9DaldBRENEemdSLzh5aC84QndzN1d0YWlsUjZoMDdFSXVUMUtDTFM2RFhUMkRabjNQcC84MWJkYzNXc3lCcHJhSG5NL1FvYlhyOTU5NDhHcjEzM3lHaFVMeDk4OWZiN0JvWjhtd3liR25PZDlrcHo2cHRwSmpWTUdyWjdQT1hLanUyMkk2Z3lDd3orMmFXMk1FakFrRzRDZFQ2N2ZjL1hHamF0M1hTZkRIWTAvMDUzdjdCNW8va1VmRXFVSHpKZDljaGU1dGExRndWa25PcTJLYXhnS3VRb1dqaExzYkk3azVpOFE3QjR4WnZOY1dyeHl6NFlvcDlyUTE2Z05zaG1Vai9YMVd1QlRybVpvYmJJUTdPZ0txdmZkU1Y3MmFXekFCaG5VdVNZREN4VW42UjJyRENYWXFRQ0h3d1N3ZHo3RWJpend2SS83cjZKWEYralBqSHRKcFpPY0IvZG42VktjUFIvV29jUGM2aDZqQkJyR0ZLWGI3R1E5N0hmdFFBOVp2TStuZHhRQTdlNGN2c1R1RmcybjVRQVQyNmFlaGVVdXdjNWlTSDdlQXNFdW9WUGt4d1ByTUJaV3VLNnk1VUpVaS9OMTdUQUliMmdnU0g4UEM0LzZITDJ4cmVoU2dGM1Zzc3VwdEdGSDE3MmtDaE9leXhEVHREWkdDZmpNdmluYm5BYnN1a3hnTWtYY0c0dmhRMGM4SnZGQXlPSDRFdXpDUE1rcHBFQ3dnNEZFMzJ6TXFjR3VZa3lMVWRld25FdDZrNGFIOW8yUkpDbHhqbFhaZG1DUVA2TGhhakJyT0pvQzdLYmtocVhLTzlKUjF3M3JrVlRuTmNJMHJZMVBBcERha2RibU5HQzNmcXdsaUhWT3U1ZXJBM2V3ektvRU84bUozTjlGZ2gybXdMM2NHK3dxRUdaemJZcDIzN1VObWxCbHU4cmFydWNLalZYdHZNRE5Vc25CdktoWitWS0EzV0w2MmFBWkxKMzF5bHdRZDgvUVM4Y25BVXRxYWNCdWR5TXR6MllET1d0SmdLK2JtamZrTE1FdXhKSzhBb29FT3lEQlFWN3RqQzFuM3REbGF2YStBMHVMSFkxUUh2UDZkbXoxcjRsNG1OZXZTRkpwcXhQZlVYanpDZ2F0THloa0F2TzlhaHpZTitOTVgrVkM3RStZZGRaOExRTWd4aWNCOWhNOUMreTdHRnBhR3JBYmJHdjFpblh1TzdzdkRJNnhPWlJnRjh2VVNVWVdDWGJZajAydnVVeVNDZWJIRWVLMGlGV2dzcnBwNFFiQ0RBaXVLS0xQdXJZL3NTcGd0QzUwd080bUkySC9VbWgyY3ljQmVieHJWZC9iakNjOWo3R21hVzE4RW1DU25WRXpUQnF3ODFQelorQkV0WHBneEhEbVZJS2RreTE1QkJZS2RwZ0U5L0pvWkZJWjRueUlJRnNKOUx4cWNPR1BVOXNZQkd0SGZId2tER3d0N1Z1SVZlR1dIMXYwajRLNnBBQzc5WU9BUE43VkRiVEplTUp6R1N0Tm02Snk0NU1BazJ4TlRSa3B3RzdLM0FDUFlWZFZrM05BaGxYc1FlQnp1RXF3Y3pBbG42QkN3UzdKdkpFUEM5VEgrcUk0MUVvV3ZLUjJHbkFxenFHRmFoQ3pLejhoUi9MWHkvVHE5TnVBbjRCZ1g4dkt5QlJnTnppU3hFbnZmZ0M3U2FUbk1ONHlyWTFQQW0xcVZtdHZ5U2FuQUx2VnB5VngwbnZGYWJLYjFTK3pkbVZSZ3AyTEs3bUVGUXAyT0pFV29Fa3V6WFVYWXAwWDdraDlzOXJaVkFua2wvd3FnRHEwL3Q2U1h3U29tNTRvd1NMWEVxcytYOGJPNnlNcEdleXFxWmRVVmFlZGtkYmdRanoycjErUFRRSnM0eU93d3FVQXUwZVVHcGpFdWE1ekw3NlZaRThvd1M2SnNST0xMeGJzek84WUp0YklwSXhOaTVHM0xrOXgzSDhhckxMN3pwM1hwdHBkN1JDeFcxR1h5MWxXcXMrQUUrMWtXdzMwZ2p2MUpJUGRhdXFwWU1YWXpWUkZYQlNIYVRTbFpzOWpYdld6U3FCTnBSWmMxSlVDN0FZMzB6S3RyMi9oeTBUUVVUZWsyLzB1d2M3Tmx4eENpd1U3WEcveFpBNk5UQ2dDaDBPUGRKSVZNVG4vRy9LaUlMamhOTVcwbFkyNlNmZ0F4UkpzSzBnbFB0cmYvVzVtM3pIdlVVOEd1LzFnUGF4bDZYTHVteTF3a1p6bnNDN1JWVjZxTWZOdDZETkxvSVpKZ040TktwNWtzS3NZVjkzTGRLNTN4YW96cDFsM0d2TDA5Q1hZNmR6STFWMHcyRDBTYkFiazJteWpNSGtZVGdYMktYUlVQbTU4cWVwTFpVTlJVY2VxK2hxcHhlNGtrVmVmS0NKOFA3dm5MUThQQitSTCtKcjhsU29jam1TdzZ4enA5SEh1VG1xemVsd3VoY1h0Mm5QZXVDU3dERXZyN3FacVZ6TFlMWm1vcTFLR0hVdk8yVS9lYmhPbWx5RWwyRWxPNVA0dUdPd3NQU2ozNXJNQ2wyM0VYV2lTRDl4SDZDVWo2c0YrNFk3eWFJNm0vTVpoOXhvTFhmQ3QyMGcrU1c3ZDYzL1F3L0xtQTQxYmUxcktaTEJiVGYyeDJMSzJKNklYY1ZIY1BiSnBWblZzRXFpVHZ6OE11SjRNZG9NclprV2lmVDJYRG9odmZBK2prN0NZRXV3U0dEUzU2SUxCemd2dUlabGNHeE56L3NmZmJwRXN2TW0vNTlmK3BSNEk3Yy9aaS9mbEx1alM0eXkrVDE2dEo0UDdVdytSWDhGcjhVMyt5M2VNcUVUTnJwZDZGZHRWcTJtamhBdmptWC9WbmxYWGNVbWc4bCtHVUtubGt3aDIwTUVsYmNLNzZ0eUlHSkRYSnFSVDE3Z20wWlh4WStkQTBXQUhFTmtaZTZNbWtPRkt4QmNLaStRVnZMUnE4NnQ3M2xTZlBKdDJ0Q1JxZGdzU1I1T2Iwd2pNVXNuRUY1UmlIQkpJQkx1Mk9uK2N4S1VaMTBZRUx1SmJTMHBZYW5aSkhKcFlmTkZnaDlNbnFUK0ptaGdUVW1RODR6cG1SOVBWcGJYc2Q4andMa0srUHpYV0pZTGQ0Z2RUMUl1UnJEcnRpV2xUWHhDNmNVZ2dFZXpldFplV0d3TnB2OUFUN0tib3pDWFk2UnpMMVYwNDJLV1pESFBsaUx1d09kdUVMc2xXMU9icnUzR1ozZWRrY0lwMzRqSTJSUjZjcEo3YXVKYzZ5L05IT0E0SkpJSmQ2bVpQdTc1WXdXRGFTY3loQkx0RUZrMktBUEtSVCtwRFhlT3RTeS9aekRIZUFqUG45bzNZV05DK2xiRFM5MGZsMjlqQWJsSGhyVlcxUytNZGx3VEdCM2E3Nm9DbHh1VDFHTVVPbjBiSzUwUkxVanB6NUVEeFlJZmZvMHU5ZHNpUk1VRlIySWk5NHUxR2JnRk1qM3JFcmV2ZThnZ0tUdXRhZDYybzBpYStDSFJqazBBVngrN0c4a3k1REFjNFdyQWRtWHNKZHBHc3lTMmllTEFEamlUdVlPWEdEbGRCdUticHdHdnBQNFZsVXUybU5tcWI2YlRmeXpZak12cXFMbE41eGp6T04vbjRKT0Q4REdhRXhuZGRPMExQaVZIc3ZCTHNSbUR6bUpPY0E3QmJzSSs1amJtSlo4MXVCbDhBdVE4YThKd3JmekZhQ1l2bXI1ZU5sZ2xTVmQ4OGN0SUxrbkI4RW5qbnpuaWEvS2hyTWVJUDE2SnpMOEV1bWpkNXhWVCtSRDFaak90anJkN1h2MlNzMlkwN00veHlJYjZVdURudWJNdjhVblBnZ2tqZ3orTm1uV2sxenY2azdFcXBKVjhTNXN5QktXcXljOW1qYzY3SDdWdGNLWUhiVi9abHkvUGxRRzk0WDZuWTVjdHlxN1JTQWhaRFNtL0pnY2x3QUo4Yy9SK1R5Ym5NTlIwSExwa0UvbitsRzkxYzBGeTZGZ0FBQUFCSlJVNUVya0pnZ2c9PSIKfQo="/>
    </extobj>
    <extobj name="334E55B0-647D-440b-865C-3EC943EB4CBC-18">
      <extobjdata type="334E55B0-647D-440b-865C-3EC943EB4CBC" data="ewoJIkltZ1NldHRpbmdKc29uIiA6ICJ7XCJkcGlcIjpcIjYwMFwiLFwiZm9ybWF0XCI6XCJQTkdcIixcInRyYW5zcGFyZW50XCI6dHJ1ZSxcImF1dG9cIjp0cnVlfSIsCgkiTGF0ZXgiIDogIlhGc0tYRzFoZEdoallXeDdUSDFmZTJSd2IzMGdQU0F0WEcxaGRHaGlZbnRGZlY5N0tFa3NJSGdzSUhsZmR5d2dlVjlzS1gwZ1hHeGxablJiSUZ4c2IyY2dYSE5wWjIxaElGeHNaV1owS0NCY1ltVjBZU0JjYkc5bklGeG1jbUZqZTF4d2FWOWNkR2hsZEdFb2VWOTNJSHdnU1N3Z2VDbDllMXh3YVY5N2NtVm1mU2g1WDNjZ2ZDQkpMQ0I0S1gwZ0xTQmNZbVYwWVNCY2JHOW5JRnhtY21GamUxeHdhVjljZEdobGRHRW9lVjlzSUh3Z1NTd2dlQ2w5ZTF4d2FWOTdjbVZtZlNoNVgyd2dmQ0JKTENCNEtYMGdYSEpwWjJoMEtTQmNjbWxuYUhSZENseGQiLAoJIkxhdGV4SW1nQmFzZTY0IiA6ICJpVkJPUncwS0dnb0FBQUFOU1VoRVVnQUFDZGNBQUFETEJBTUFBQUIwQ2lYakFBQUFNRkJNVkVYLy8vOEFBQUFBQUFBQUFBQUFBQUFBQUFBQUFBQUFBQUFBQUFBQUFBQUFBQUFBQUFBQUFBQUFBQUFBQUFBQUFBQXYzYUI3QUFBQUQzUlNUbE1BTW5hNzNlK3JSRlFpelJCbWlabEkzSk5rQUFBQUNYQklXWE1BQUE3RUFBQU94QUdWS3c0YkFBQWdBRWxFUVZSNEFlMjlDM0JzMlZrZXV2VldxeVcxVXNSUUYzQ2tYQ2YzaGpoVW4zc3pZNEp0M0RJKzR4UmpvSS9qT2ZqTkZuY2N3R1BLcmVDTW9WTGh0Z0xHVlRoRkpCeFBTUGxlSTEwOFkvQXgwQUxQakJrYmFDVitwTUJWOUFuR2NReUZXMERpQkJ5N2hVYzk4Wng1clB1dDUxNXI3YlZmcmU2OUpaMjlxNlM5SHY5Ni9mOWEzL3JYdjlaZTdYbmxVd1FIS24raW5zOFZVWDVaWnNtQjI0SUQwMnFjL2NuTjI2TEI1N0NSQzBROXp4UlZ2VStlRmxWeVdXN0pnZkZ4b1BtYW1MeG0xVGdqSnpGa1pkUUVPWEFPd0c2RlBEN0JCcFpabHh6SWlRTU5zaEZkVWdsMjBiekpLK1ljZ0YyZkhPVFYybkdVODQ3dDBYTDU3UEZvNmV4VUR4elpJYmViUDdVRVZyNS9QS3lwdkNGVlBrc2tabkZVZ2wwcUhrNlVxSGl3V3lHM0p0ckNNV2UrT3R3YkxjZHhyVjVtYjNjOU9MMEVhbVEwVVlWU05hK0VnaHdCMVNZNWRnVHpvQkxzSWxtVFd3VEFia1JOWlZ4VkhKQVBqU3VyUFBKcC9kVm9wVlRKVTZNbHRGTlZteGVLWDNiMXorNVBMNEV1T1R4N2NUU0hoMitseXVnUjhteHllWU54elhySlJaVVVKZ2NLQjd0VmNwcXFJNW5WTHN3M00rcmNVQ0ZQanFuU0Qxd29obzJwMFVFMkdTU3dUL2FDZEdkeFZmeFhwRWxlOGNsV0lsMEpkb2tzbWhSQjRXQTNJSytkVk5zbWtXL242UkZ6SFIvWVRaRlVJMi9FZXA3N1pCa2tNRGF3ODliVFRURHJLVlM3RXV3SzYySkZnOTAwSVd1Rk5UNTd3ZlBrWnZaRUxJVUZkZ3MrdVg3MTdoczNIcng2blF3enFyYTdGOHJJT1NLL29wSmxrWUFGZHZlVDRUMVhiOXk0Y2ZVdW43dytLbjkzK0dLNlRUU01wc1QrVVlLZG04VTVoQllOZHJ2a2F6bTBjbXhGOUVmZUhiREFialU0ZGtXeVdwWldVaXlXeHRiaTg1WlJGZ2xZWURmUWVKN1ZnTnAvSWhVamRrbWk1bCtDWFNwT1RvS29ZTEJEOFJ1VGFOYUU4bHdZZlpmQkFydXBMM3p4aFd6c25iN2dyWDhuYTIyYlg4MmE0dExRWjVLQUJYYlAvY3E5SGNiemwvM2duKzFrNU1oc3VuNjZRa2hTemlYWVpXVDkrTWdMQnJ0OWttN0dIRitEejVUVEkrUm8xUFFXMk5Gc0hzSElleWJqRXBZVnYzK2hsdjZqY3N5WkxwTUVMTEJEaGxVZlBQOWpaODd4Z1JXU2JoZStrYmdQVllKZFBLY25HRnNzMktIdmJVNndjV1BQdWpPNnRjd0Jkdk1ZZUZ1ajFISDZZbkZ0bENaR3Bja2tnVERZZVMweTR2UmFUL2RONHlPSmh3dEtzSXVTN2NURGl3VzdtWXUxUGJHY09HMUh5OHNCZGtzQXUrM29GREV4ZnN4Ui9aaGtGejhxbXdRY1lJZDE3UDhjaVExenlWc1BOTjhwUXE3RTUxK0NYVHgvSmhoYkxOajFrKzI1RTJ4NzVxeTdNU2Zra3pKemdGME5ZSmVVekIzZnUxM1hzZGtrNEFBN3NQekV6ZE9FME9XVTY5aGUzRGRqdEl3UzdCSTRQYm5vUXNFT2hXOU5ybW5qejdtVmRkOVVxNElEN05wazFDc1FadE9kaE5DS3Z5VE9iQklJZ3gxNlhKTG1GY1dwWmpvVEJoWXI4ZHA2Q1haUkhKNTRlS0ZnQndQSHhCczR4Z0ttVWh3WmpTek9BWFo5UWtiY1ZsMjhXQWQySXBtU05TS2pCTUpnaDkzU2ROdXE0WnJ0SnU2enNqUVZrbkNHcndTN01HOXpDaWtVN0RvajJrOXk0bzFkek16b0IwODh6d0Yyc0IrbDIrS3pLK0o1eldFNDdEWUl5U2lCTU5oUk0rbmFhSXlhSmRkU0pld2xxT3NsMktWaTR5U0lpZ1E3ZkQyeE5ZazJUU3JQOVRPWTdGeGdoNEUzbXYzSTgrcWo2aWVUNGswKytXYVVRQmpzUmplVGV0TXAxWENzWTQvaXVGR0NYUngzSmhwWEpOanRaLzVRYXFLc1NNeThNYXBTUUhNT2EzWmcvYWoySTYrYlVzMUliTlBGSXNnb2dURFl0VWMyazNwVmtrNmJ4bkdxMkNzZlNyQXJyTThWQ1hhZGk3VVhXejJUaFRFTWRtZXdIM256dDZYUkxxc0V3bURYSDlsTTZ1R0kzazZxWWRxTHY2Q3hCTHRVWEp3RVVZRmdoMVhzd1NTYU5LazhwNU1PRmNRV0hBYTdNOWlQdklYNEFSVmJrNHNibVZVQ1liQTdnNW5VYTZmc3JyaW04eWlHeHlYWXhUQm5zbEVGZ3QwK0dkZDFZNU5sa2N4OU5uNTVJc2tpM21Hd080UDl5UE11R084aW1KSXhPS3NFd21BSHk4R29abEt2bGxMK0dGSlB4VFNzQkxzWTVrdzJxa0N3NjV4SlU1b3NXMXk1cjZlYzJWMXBYVGE3TTlpUFBLK1I3a0MvdXk0WE5UU3JCRUpnaDk0K3NwblVtMG5iWHh1eFg2U1ZZRmRZOXlzTzdCYkpCVE95RDg2RUwySE5ybjhHKzVIWHV4MC9qODBxZ1JEWW5jVk02aTJudGRudXg1NHJMc0h1TmdTN3VYalRSbUVjaVN3NHRndEhwcElSWWJBN2kvM0kyeC81aUo2czBBVjhaNVZBQ096T1lpYkZmbnJLM1hqY1ZiZ1p6ZDBTN0tKNU0rR1k0alM3ZnNxdC9Ba3pJSFgyNEZScVdnZGhHT3l3cEJyWmZ1VE5wanoxNWFqSmhRM0tMSUVRMkozSlRPbzFVeDV1eE9HVG1DczhTN0FyckFNV0JuWlZFdGNqQ3VOSGRNRm4vTW5IRU5pQjg2UGJqM0QyWk9RN2s2T2JlTTVqTWtzZ0JIYnQwWS9aZ1RldHRQS3F4ODNqSmRnVjFzMEtBenRjNXBidTg1dkNXR01WYlA4RTh2S2R3eCt5U09LOEliQkxaVCtxZktiNXNpT2FiZVVQeWN0M3FFTTh5MmZUTTJVMkYrcWRXUUloc091bk1aTys3NDdURnpPK3ZLOTUrc002ZzNwcE5YRllhRzdxQ1ExM0NYWUdPL0wwRkFaMjYrZkRaRmY1STU4WXorbDJCUHRyNWpuZXFjNndHWHp0TnUxZmlVZ21nME5nbDhaK05OVWdRLzdsZXA5Y056NWh4NzFwYXpMcmkvMmVvQVJDWUpmR1RQcDFoUGpNUnJCQ2h0d2grYnVlMWs2S0U2VFJoMDlLc0pQOHpQMWRHTmhoR09mZTJIQ0IxWmFCZE5SekxVekZRdHBtVjI4L3U3Y2MzSUxTVHpTaGhjQXVqZjJvZC9xNzN1L1FCZXZNOE5QZVF1TlpyV3JuWTY3UUtqU2ljNUlTQ0lFZHhIdVNVTTlsOHQxNzFRRmRzRGJlY09pOVRmOGN1cGJhOE9MSEhENHB3UzVCQXBPTExncnNvSm1NZUwzUldIbnhRQWpySWtkRDM0aVpvdDhPQmRxVkgrQmVSUDFDWU5kT3RoK3RzcVA0ZFNpUXJRUFBXKzdveXB5bVZrYVVlREdDSnlrQkcrelEyUlBOYmdPNnR6QU5zSnFuOTlmOW5qN0R6Y1pBbU1uc1BvaytMMStDbmNtckhIMUZnUjN1aG9oU29mSnRmUWp0YmthVTN6RE9FenhDZndHeUtZY09UaVhRTVJMM2hNQU9BeUlKN3Z1dnBUbk9rYSt0MElFM01DeEJyZlBBdjdnR3A0dWorR00vWTVPQURYWXB6S1Fyd3oxYWNaL3M5QTg4RDRkSXRBdnc1MU12UnJwRTF3aE5UcFJnWi9JalIxOVJZTGR1V0tCeWJMQlJGR294dkhyalFZSmZUcjdSR2RML053eVR0RTdzUzJSamdhMWp2QlJnWTdzZzZXYTZFTmdsMjQrVytjQmJKYWZydUVjRGg3QURHK0dsdWQxN29oS3d3UzZGbWJUSDVoZE1MQytsdXRtdThmTThnRDY5UThTNFFSbHB0Q3ZCTG9aeGs0MHFDdXhhcVR2T0JOdVBBMUV2UnBkZXBucVR0NVNnbXhtVDlSUzlvQjM2bk9qUzJGbytTYWhuQ095QVhRbHA5dmxQdzhEYzdSL0RiSWNFTjROQzZnUUFlT0dmeVVyQUJyc2FXQmpQc29xNFV4MkhSNmlCdEdGb2RoREVYbnh5R1l1ZW9kdFhaVEI3bDJCbnNDTlBUMEZnRjljYjhtditFdm1IdExBWnRsU3B4ZXRtcVBGR1VET1dCTHdUY0lXekJsZUNTS2ZMQmpza1RrclQ0ZGdHdFpFT01wU2gvN3JCN3NXNjVkbkpFOHd3RTVXQURYYnRSRFBwa2xpMTlnaWJTM3pqdDhpZ1cyOUh0TU1PYnBESW55c3B3YzVtVm03K2dzQU9lbjQ4dHVUQ2dEby9tRnRqR3RUNmlWWG00cHRPdnkwSUFxT09BaDlkVjFLTHpqVWV0RzhnWVVDbXVXeXdTN1lmTFl2dGFpZ1V0SjdRN1BRZkZGOVB0QkpxaFo5YjU3Z2xVUDNKTDl4MzE0NXNyZzEyL1VRemFVOEl0TTVuSW1EV2xzeU0vVXppVWVDTGRiV2pPMFFKZHJHY20yUmtRV0NIQmNYbUpKdVZLdStLVUszYURPWmtQNWRKRjVxbmQyaGRIZnJWdG95Q3hld0szSUUrQjBWZ0xZaDB1bXl3UzdZZnpZbDFOVENWb25HbGFSaTk5M1hUdWJQRUN4QTRkZ25nTGprTlpteXc2eVJPc2Y0UjU5cUFTL3M5UkYrTlFybS9tWktwcU1lMUNOSVM3Q0lZTS9uZ2dzQU82TEF4K2NZbGxEQWpmdHRzY0VBSld4Uy90S2MvM1BINndUZFowTVEwUEtNSFQzQ2JJM3ZCMVVxeUJZV3ZlS3BoVkdxbE9aeTdZcmhBcFR1aDBRcy9veFBWREQxUGo3bEE3ckZMWVBVaHNGWEp5UVk3eERGT1JuSm9VWjc5YkFqaC9QaWVUbXZvZVhwRXlBMXRuRzdYdTU0UzdGeGN5U1dzSUxCclJ0czBjbWsySzZRdFRQeitUZXB0c3YrcTlIbnlDbXBTT3BJQjBLK0Nqai9GY0dxZzRNcFAvbExWMXV6YWlmYWpocWdRWVBGQTFpSjQxd2piVmdrQ0xxSnJBaEtBVHFVNFlZRWQrbnFDbVpSYmI1R2VPTG5yRklRcVRYZmd5KzhvOFpSZ3B6TXFWM2N4WUlkU0E1MHAxL2JxaGJWMm1HK0tyMDhEWEdPaHJkTkRldHpqbWt5QURWY0VpR2VGclc3VU9YbXNiNUtPeklWK2NLZWZtRWFDNjc1VEM3NFVZRGNCQ2N4cFBjc0N1MlF6YVUxTWZ4RUNUUTkyZEI5M1RmWVc4MTJDbmNtUEhIM0ZnQjFXWnZ4WVJZNHREUmYxR0E5YVlhckFnbHlTOHNCNXRvRlNEWFlCRExCYitIWlFnWFdpRVNtTzJZWEFycE5vUC9xeXFQR3VZUzBVZ2Jnay9FTDl3TGlzdHZtZWdBUzYycnhqZ1YyeW1YVDFKcThmOWwxZC9UT0RvYmxubkZUU1cxMkNuYzZOWE4zRmdGMDMybjZiYSt0WllYTnN3VEd0N3o5NHVBbDRnMGI2YWpFQ2ZBNDBPNVlPOEhlTk9YRGZVb0l0Q0dUMk1wYWtTTU56SDJnTE14NUMvOCtsUHM0ZnBEbXZybkZLWUZmYjVyZkFyZ2FlcDJNQmJCWW5Ea3BmQ3R3Ulp3V2hMTkU1ckFpY1YzWmxiVk9WL2dsd29CaXd3N3gzY3dLTkdTM0xOanRiTlc4c095cENiK3FvMFFHMXdNb2UvVmswSXRpV3RVZzByd1YyNEh1Qy9VaWxiVHJOUDVjSjdNWXBBUjFMTExCcnB6YWV3UEIzb1BnZk9ES0FIZWEvaUIwS3ZZSkIxcVVyQnc0VUEzYWRTSXRHRGsyMml4aXdGY3VzTkpHeDZGbXhqR2tvQ0F5RDNhNXF4TDdUcW1hV1k0RmRzdjFJSm9ldFc1eDBsU0dpaGpiNEd0RVh5ak5PQ2FqdmxjRUJDK3o2aVdaU3liV3Vtc2RrQ0hzMzB5dGxHRmNSVnVrUzdBeWU1dWtwQk94Zy81VjcvSG0yTmFJczNvTzd4aXExTDJiMmhyTGtoY0d1cGF4bVVGVFhJakpYd1JiWUpkdVBaTW9JKzlGbDB1ekdLQUZNRGNHYXdRSTdUTEVwVDdKakh0dVcvTmZlR1RRN3p3K1pQVVJHSmRocEhNM1hXUWpZUWEzUkQydm0yMks3dEVXT2EyMWRVY0tRMldGMEhYVWNNR3l6Q3pTdVZtaUpheGNTc3RuVlNJbzBMSmNJKzlHY2d0cHdXUmNzWkp3U01QcXpCWFpnK1VrNjFnemN3dkV6bklSSEZrZk93a3F3YzdJbGowQ2pjK1JSSUMwREpwRUlnMFplTmRES21lR3FRRjBITzF3MHdpbDhwU2NZdTdFMEVocVgxQlA4cUNXTFZveWwyYTFITG5PME5Nd1pZVCs2UkdBM1RnbGdIZzBZYUlJZHJsQThtNWtVMnRwbWtIbUNhOWR0OXJzMDE5VWtOUDljUmhjQ2R2dXBwOWdjZU5ibEs1YUJOa2hnN0JIbjVvSXo4eUd3ZzZwM2pWY3Y0bFNXV1hjTDdPcG50UjlkaW5OMm5FWGpsTUNTdnB0amdoMithbEI2dWlrYjJ4ZGhKc1ZSNHdPYk5OSmZVMWZpV0NTbFptY3hKRDl2SVdDSGtYNGx2eVltbE5UbktOZlF3YTVGbm1TcDBPdVBSWExqQ3dvYWh0NHM0alFkVHhBN1hoYllOUUs5MEVHc0IrMjY3VWUxRk5xa25zMDVkbzlUQWpWOU44Y0VPOHhPeWFaVnhxWUlNeW5BTG4yM2hWSFdmV2RZQ1hhRmRjVkN3SzRUWmM4b2dnMytMVlpxVTl1Z0FNWWRzRUNzZkc2S09tRjl0QzJjL0xVdTdYcjA5cE1USThybHNjQU9BeTg1RGN0bjRMWjBkeS9EdDdHY1VlT1VRRnMvRFd5Q0hXWW5mVUp6Q1VtRVFhQlBPYUxSTGJZY3dlNGdjVmROT0xJRXV6QlBjZ29wQXV6UWFZeHpIamsxMVYzTXNsQUY5RmtmSGZXSVVjT3hJWkpodHQ4UlR2NnFLeENDVmUwS0QzdWIvNnVDWm5HTk92NXBjQ21UQ1hhWjdFZk9UeVV1eGEwbmpGbGpsVUJmbjBOTXNNUHNGSEVhUk1oTXZTRFFUZVVKSERCWDNBeDhDUzRxWVNkSkNYWk90dVFSV0FUWTRlc3E1L2pObzcyaE1wYUVLcUFyYnVqc2U0d1Focm9ka1FLZDkwZzQrYXVsanM5MEpTUittTndncjJTeEMyd0hSaDhkSnRobHNoL0puZXRQNmVXM0kxWkpPczNGY0k5VEFsNUhONnVaWUlmWktmRUxaczR4Q1BTWXU1YTMrSnY5eDFnNTByd0pUai9vT3dabENYWUdPL0wwRkFGMk1KNjRqc25tMmV5Z3JIV3VDa0RiM0ZDQjZ4TEhnSHJiSWhRRTVyVGVWT3ZJWGFFVlZwc3Y4am9jeHBjSVJTaDlmV3VDWFNiN2tkaTVyaHFhd3VXNHFaZ3lkNHdTb05lVmFGSXl3YTZSeFV5NlEydm1lZDBUL21iL29kekwzcUNGUmpsYkNqRk5paExzVEg3azZDc0M3R3J1ejZ4emJMVldWSXN2UVExN3pJQkJGWWd3eFI5S1dydnYra3BQR0lnRnl3d0Fic0FuL3k3VHU2QVlLdHVQQ1haZ2dRRmRzcER3TzdBZlRYUGpvaUM1SEw5QlFSc3pSZ25ReXhrMFBETEJEaXpYb1N2TWFoVUNnUXF4MXc5VUlQMkJ4U3pXbDU1N0xWeCtHNnR4TkdlbjJUdnlLWHhkdzRCOFNvd3VSV3AwV0hFZUtLb21XNFRDMjVZcUh0eE5qWUJTQnJ0dFRXRUw2bTNTa1h0TUkzZkprL2lQcGErNlBNTUVPN0FnMFg3MEVUWnNBL3ZSckxFSXV6UUt3amdsNEdFYlNjQVVsWUlCZG1uTXBOVWZvOGtnYW1sbWFXNndBUDRQODQ3bVMzSjJJM3I1cFJGY0VnUE9YM3dSWUZlUG1QT0s0QTVHeHhvdEYwUHVSSllQdDNxQ0hZYUdQRllueU5UQmFKQnpHR3J1ZWJBWmJkRjQwYVBiNnR5eGRlc0pXR0JBRjVJcy9Qa1AwWlRxV1NGRFdyTjF0ZnZSZnIyS2c2UGh0S0hyRkJmRVBVNEo0TFpWQ1ZPMDlRYll1Y3lrTnMvN3pPUUtXQlF6MGNMd1VPUGlqSkc1RnVGMFlwWVM5Z2N6dWdRN2t4ODUrb29BdTA2V0xmd0o4MEorWWdyRVVrb1liRFBxQ2M1SzFZTWxLYXVUTHhOZ0ZMRlBLWll4UXBETkJvMFZuNk92QkdsTXphNFJ0aC8xRFhPVDU4Ri9nSndHYXZuYzJZQlhQYjYwb2F1UUMrb1lvd1RvNFVkcUs1V1BBWFl1TTZuRmMrQXVOUlZBZ3hPNUxCa3owcHdNbHZuSHZtSEQwT3VpYUV1d1U2ekkyMUVFMkpGTXUxcVQ1VWhQYmpOb1hSTjkva3Nmbzg5ak9pU3RCMW9hcTFKSFR0eVBDS1Z3RmhNNU5wcWgzaW5NOHdKMTBRUTdzT0RFYkJnRUlUTmtFVmhYTXhLZmNQajBsbldkaFphd1kyWndVWDFqbEFEVmczVnR5Z0M3R2hocThjam0rVDRud1kxZEF1U29ZU0o0dWtibVFiamJoVG5Ra0ppa0tzRk9jaUwzZHdGZ1I3c1lYYUNkaTBlWjU1cUJlUTZIMzNkWTVhRGlYVk8xckZsblBmcHlSRFRFUXJNTFd2RzFFaEx5Rm5ZT1pIb0Q3Q2dMVkF5bmdDTEExQXBKRDlpa0M5WHBJUkVxM0w3U1BDa0psbHA3a3ZSaXY4Y29BYzh6MVc4RDdOb21meW5UYko3M09EN1ZmYUdUeVovTUZneGVaNGJZdE55bU5zSkRCM0VKZGc2bTVCTlVBTmhCY2JLbjJIemE2aWdGelJmN3BRMkpUK3hETUE0a0dBdzNWYUlacVFPS2tIVmgyS0hOMmFCaDc4Ri92Z3RMRjBJMEJQc1Z4K3lGZndiWTBWR21ZamdGVER3R2ZpRUxtdTMrMDNLejB2eEJvT1VBbTNuNmkvcC9uQkt3TFprRzJMVTAzVjB3eStZNVRBWlE2U3JrVTBLMEQ1c25wSHJhMUplQzNSRGdqb09zQkRzSFUvSUpLZ0RzWUR5aGxwRno4YUF1Qjd3aS9RQithaEpJc0o0SjFDZHNHQmhWUmxJMmNkZlJxZGRrak5Bc1ptVUxHMGN5UmdlN0trMXpSY2J3TnpVcGlRVXJDOEFxaUZySkcxdjdISTRmRHJaS2FQeThCYjBzelVYOE4xNEpCRUtrdk5EQjdqZkFYbnNEM09ZNXhBS3B6RHdCRXdJVmJiVzVSWE5SVHl2RDEySkkxRFFySTdNcHdVNXlJdmQzQVdBSENERm56TndiSFJTNHI4eUg3V0NMdUN0SHhickVMSm9Bbk5vTEVrSUI4Rm5mZjNTSVRxM0NPeHpEdXJLRnZrcWl3TzVIdjNCdkJ3T1BrUGUvOVE5VUxMUDJHWU1ERjhOdkFOTk9jYnFMd3R5Q2YwVVZRaDF6MXFMYWlMeEludjF4U2dCTHh4MnQ4UkxzRnI3MWl5OWtMTC8xZ2k5L2l4WlBUUVc2aHIxUHZoT3hyVTJzaHJmZ3VOOENSei9MQnhUMEZKSnp3OXdOZGxQUHUydG83c1pyOVN5ZDQrR0FDWFkvOStQZitzVUh2Mjg4T1VmbWd1NnRXNUZkZE5WMzNrVk9mOWlJcVh6RFQzN2h2cnUyakxDemUzb0txR3FCcnJVdW9hcHZJSW81a0R6dk9lU0pQZTk5L25mNUVodnBDb2lQQi9sNVF6VlFCaVhZWVdjaGVQVG1OQWp4ZFgvOTFvNjMyTVNQMS9iSlc3emZiRmp6d3pyWDk4N09nWWdjTHFZRW9BNGZhZzJTWU5jTk9HNHF4QmJQcDhrdmU5NDc4QnVhSytTSncrcFBhVFlNbWltUVZNOWNLOGZ0Uk44U0poSWozZ2wyYi9kcEZjMzV6RWhWa09jVHRGcmh4MXhsRkZTMzdNVWFZQWNQbmttM1pKY1FldUkyNXFrT3lQQXVRdDZnazdSWjNiYjBvREc0MjNLWGdaclp0a1dHYlFuR1RjTklZNjlpcXZnNnRrbStDb0JUQnhRdzJGZ2VmYkhYdXZ5c3FxTUNPNTljditmcWpSdFg3N3BPaGpzcUdsc1JuZS9zSG1qK1JaL2NnekVIbmM4bmQ1RmJzbktDb2k2WDMxcUtNVG92cUFSbVRGT0RCTHRIeVBENjFidHZQSGoxdWs5ZW8zUEo1dmxQVTRtK0JSU2ZKS2MrK1NXZGxINUFrYzM2c3E2ZFp0Snljb0hkTzFqbkRpWk5qYnhZWjRkWExQUWYzZklDUGdXQVhUOTA3TUxtVzQvOFJ5emNHbXd0SWVQYWpPRmIwanVtOThvOUd5S25ha1AxYmZscmZJQXhHVXVKMmdiMElhRHlHZi8weFlkWUM3RmpkcFJrU2ZSWCtUbjZUTENES3NHT2trVTl0UU05WnZFKy8zdlhhTUR5bmNPWE1JY1cyOGkycE5KU3BuSmVVQW5NbVRPMUJMdTRKcHM4ZitkRHAzL0txRC91djRvN2dyUXpocDRmaEVlNXNGWlFzNkJHNHdDN2Z5M0JaRWVqT3hmT2QvbW8yblU4N01Xck9jU1VzWGN1YXBlMUVnYllWYjd3bDJqUHBEVTd6QmFic2RYODhQRDVOSDdSbUVuZjl4VTZ5MnpGSmh4VFpGdG9ucXVtbmpBblR4R2J4Y0RLZlUyRzdJdnhJQzFCdFJNWlkrN0dxbERUMGIxaStxTjlXQXdmUnNlZU9lYWlTbURkeEtNMFlKZWU1MTNucWpTYTE5anJEUlQ3Z0N3TWRsZ1BpT2NnSURzdnJxa0dPeTNZZUp6MnQ4ZCs5RTRDRnM5Y0JyQkRjeDZkUE5nbFlWYWwrU0V1NlYzZGVJek5zVlpPWUNmdFlkYkpPaGh5WEQyd3BwMVA0Wi9FVXV2T0RpUGQzVklwMG1oMjY4ZUtQTUV4N1J4SENZbFNSMTlZQ2ZSTUEwa2FzRXZQODdyWkhSTzVpVm5RdGU0TmdWMjFRMzdsci8yRVQvRXVtQnNUYzgrTllJNU5xd3JvZndxRDhMS0FIVlFHNTVBZUgyK3BoZjVtWEhZUHlBck1CT3REUnQvTkNleTZvdFBWVFEwVUZYZFZlMWM3ZVNKc2RWalo3akhTMXBwS2tRYnNkamNVZVlKajFtSk5Bbm5HNkFzcmdSWlZzditaWW5vYXNFdlA4Mlp3d2lnVlB5UE9rNGJBN2psczRzSko5a1JiZHFwaXgwMDBUMjNaVThIbXlUZVNXNWNGN0R4LzBtQkhkMEYyWWlSUzlZOUY3S0psc2NXWmxhMlloR09McW5Hd0E3aXBZY1B5YnVuMS9uVVoxOUJxT2VEd0tQY3BxdHIzUW1uQWJvQnVsZTdabitUK3hNV1ZnRTg3U0VOS3hrc0RkcWw1WG5IcWFUSGlvZ2RiRHNQeE50aGhQS0RTSGdhZWUwTWpuRU8rSWF1MDF5OXFJNitISzJyMzhxM0RtRW96YkhZMHorQk95akdWWUdkRCs0RHFqbllrL0RQcWRCUFF4dWdzTUlKc09SS01QV2lKNit5cnRuMVpSNWhWY292WERVdFd0VCtCci9hdjBOckk4OGNyVHdkMVN3TjJma0NlNEJxb3JlTUV3bEdpTDZ3RStNbWZRUDlPQTNhcGViN3FOdGxHTTVqTzZ0dmhhQnZzZHNVbnRMMXpDbllyRk95V3RjVVliZGRldUYwWElDUUVkcDFKYTNiME82ZzR4dFEzVmF5bEFrTFQzMUp4RTNSTWM4dlB1cTA5cldxd0J2dmhNYXNDdnZ4aUFNYzg0a0NJM05ub1hndHFtUUxzcGx3bW5pQUh6VlhWdEVrdGVFek9DeXNCZE9ZMWIwRmFRY3d2S0NKNGs1N25YVTNPRVptWndZQmVZemRmeEZwZ2h6cnpnMWhka0FmVHBwbFZrVDRCZGh0Qkhkb2wyQVhNaUhjQnNvS2p0bUhTS1czV3NJeDdlWUZkaFRDTnJJblRwY2FqUVF5OUJlcUFSZUlLOTRCc2x5OWpjUThLaTJzZHNSZjdsd0xzVmpWRk1Fam9jcTFNY2xoY1hBbGcwWERvclFiSGZWSm9kdWw1M285ZGo3aWtoRDV5SEE2M3dPNEJpWWhZdDV6TERZb3cyTUVZdVJkdTF3VUl5Vit6ZytVdFRvUFI3dVBGTW5aTFoyRmVZT2MxNkpHQmVZS3ZGOHduNk8vMFMvNHJMRkxkOUVSOWMzeVdIdkQxQzczZ1RqMHB3TzZSRTBXZDRPaWFqRW1nemhoOWNTV0F6b3hySEs2cDlxWUF1OVE4cjJaZjhUVGxoS2dxUkIwVzJLbGJrZEc3SnlsVm93NVpQR0d3ZzNteEJMdDBMS3pGNy9kcXQvNWpIWENzNTVrYjJPMVRXK0hBVnV3OGIxYjFSdG96ZDJqZHNCZHhUTi84NGQreExwNzJHQklhVnd1bkFMdkJUWmxQMHJ0dkdqT1R5TFBGWDJBSlVNMnV2NkdhbXdMc1V2TmN1NGRWNVovZ2FHZ25NQU5TRSt5Z0pYMk54NkZMaFh0Y2tLd3dsd1BzNmlYWXBSVEhmdXc5QUZWL1RlV0R0YUl4L0hNRHUybGcxVWVKT08ybnFrUHZBcEJMSkhWZ2ROMmM4RnZrelo3WGUvMHFlUllmV0xKcjFXWHlaTENyYU90aG1jcjlGdXRzZCtSWlF5K3lCSHBrWTFIYkFVOEd1L1E4MzgvK3lRb1UvS2ZDMGpEQkRxTmhrOU5neFhNY3BpNCt4QVM3WDZjVjZwWmdsMUl1Nis2dmFFVHFGVzNwaDYyTUhUM1QzTURPNnczZlpHL0Zzb29NcExWeG50MUpvcTQrVWJWYzlza0g3cnkxNS9YSXJYdkpCMVV3SE1sZ3QvUzBUaC9uWHJLM1R1S0lzOFpkWkFsTWs4Y2JydzBhbkF4MjZYbmVpYk85QkVYcXJycHp4OEVFdXc2UklGb2ozNjRuUGpkdUUrejhIVlJzcmdTN2xPTFpWWXE3SzBGWDI1Q3FXZHUyK1lGZDViOE1meEVyMmRBekt5ZmZSWUY2OThzTFVpVHA4bjMrclNONDNubVhmV3VMMkhTVGhPSDM0RW80ekIzU1M2MER1dFBIaGw1b0NmeEM4L3MxdVNXRFhXcWVMNVBYeDNMTkZlbnU2UWJZWWZFaTU4K1ZmK25Lby9nd0EreW0yRnByWnBKV2xBbTJPUDhOaXJwenZwTk43R3NqWHYwNmdZak1EK3hrYmV4M1JlMkNkbDVFNDNDZ2J0dW1pZkFuYW5iTHFSR3NxbGJURVdXZEtmZ1NTU0FSN05MenZPczZNcGZBNXpiOWpqVDBHR0FIYzRqcnNvQlFvZ0lERExCYlpsYnJaUW5RQlZacmxLTHpCN3UrUEZqa3JLNnZnVWZIVW9hS0J6dHZWOXFRSHlhNEJmSzUrR1VlWnlzY2dZbGcxOVowV2tkNkxXakdkWHhMaXorYjh4SkpJQkhzMHZPOE1RSW13UjczVEZnV0J0aEIrWHNxVEhLdVFneXdXMkZnNTMzVHVhcGg2c3JrRDNhdHVPTkVDOXFjZ2FvZEcrMDRCMkEzTGExbHVQRHRIcDhNVTJOZHNzM3VYWHRHWTJNOEEzb3labExQWlpKQUl0aWw1dm1xMVJWVGNiL3J2UGJFQUx1TzNjZFRaWndya1FGMk14enNjcTNBK0FyTEgrd2czMnVSOVovWHBzSkg3SitpT3dkZzUvWGwrZnpLOC96VDc5RFUwTWdtaVloRXpTNHBBeFZQOTRvbjkxd21DU1NDWFdvMjFyVjlzOVNKYXVGZnZVQmFIZXd3K2pJZlZVNWQvSmdJRGJDYks4RXVFMXViYXJQZGthejJaQkRZc0ZheHVCcXplRmF2bUtkaGd0b211Y1lIZHJzU2I1T0tIQ24rTWtsZ2JHQ25md2VmbnFzQU84Y1dyZzUyT0p1dUxXWFM1NXducFFGMnU4V1B3RE8wL1V5YTNVODgrR3VwMTE2cWpwak1EcFRIZHV4dXFoQWMxN1VVcHl4Z3QvQkhkLytGeW1xY2p2clRvK1ZXSFpkeFptcVVGVlg2T2w4bUNYVEh0V3U0UHBMaEFMc1BEaWpUd1E0TFhXMHBrMTVJZVZJYVlOZTV6R0JYL2RTRHcvZi9SNU8zbFkvZlJWNythWVI5QXJqMVNwZ3hGYkVBQUNBQVNVUkJWRE11MllkdndHS1dZWU5qbFVNOWxMY0ZkcjkxWC9OMTM3R202Sm5qLzczRFAvMlJROXpTQVAzUk9OTnJrcDNCdHpqcXVtTmNIejUyUnpDVloyanZaWkpBTGZiR2lmUk1xWTYySTRUKzZxaUFEbmIxMkpNSjZTczRTVW9kN1BEeDhkWWt5NXB3M3ZHYTNYS0hFTURHR3dFZjZwbHFRSVlFUDB2eVVmTGZxczJ3bmw3OS9ic1lBZnQzdXFQU0NRZTlDMkxMRGxUKzVqYnV6cnFERE8vKzNLUGsxcDRLNWc0VDdINFBuOWNBMGY1WUovbzZWaWgrR2FyejdQYkRNUXFrbmlhcit4ZnNhcVhNNEowN0tRa1R5QjRkc2Z5RWJHWDBaWkxBb3ZrRGRiS0ptZDlWZkJZendvT3JpaDJxcFE1MkdGdlhSc2c0MXlRNjJLM0hqZDFjYXpWU1liRmd0OUFrdjNMb2ZhUmxuQVZxa1NlK3FmcjFoUHp2L3Bkd3pWVkltdmlkSFAwSnlSSUZScS9EcWpTN0RzRXZldURac0J0a2dOMC9KYmMrN1ZYZmJwREJCUElEaDcrTzZ0NlByN1Y2NDFvMzJ0VzQxUDVTQXVNVEw3MHRJand6YVdCSEovNmI0eXR2TWpscFlFZnYrdG1hVENtNTVCb0xkaTN5VWxvSi9QZ0RlN01LdlljdkQ5ZlpkeERoeTE2bU1GbnB6NG5kQ3Nxd1NBRXZRbEdza0RkLzdER3NrTU9yTlIzczhMM1dHczM2VWZHbTdrcVRyWHh4blNiWjhieSt2YjlCU2NvbmdRT2xCQklZbENHYTN0eTRIYUxYd0k1ZTNNNTZjWWpvSEFVRVlJYzEzUzlmV3JEN3FQeklIUXFjRkZyVkorempRNERrQWIyYTNsN0c5aUUvL2JscGl3MTVoWFUyU2JSS3piVStUWS9mNzl5Um9mS3RnUjErcEdTTEIvZUN6d253ODZCN05MRE5hclUrb1dVc0wvYXkvaThsTUQ3Sllvc3QzSW4xb3lmdUhZenhWV0FzT1Vtdys3bC8xU1NQTDhoaE41YXM4ODRrUnJPRG9yUWxxck5MbmhZdXlPZUlPYkdheGZ1NUc4eWovcjJYQWhWTzIrSzVRWit3MFlTQzNaR2l0eHl6OUZhUnhTLysvUmY4MmRvanFraEZvNEhkZXlRTzQzWjhsVjFUSk1IeVlRdEEvQWNxWWVsSXpZRlNBcWxabFVpWUNIYjc4YmVkSlJZUVFWRDloaCtMZXBneUVKRXNJbGlBSFIzU3c2TkxDM2F6d2FGZTZOdEN0YXZMM2ZSMUZhUXhxZUxqMERnbzhYdHJVZnE1dXdlSVBMcFBxY3hnejdBbG80RmRrMnhLeXI1VTdaRHpOUmFJZGF5OGlra1NsZStVSENnbGtKSlJLY2pjODdxMmpLM0gzb21Sb2dRM0NTN0tqbnJDdGlGM0ZscW9CbmJQNEpLekxTM3FvamxqTkx1V1p2UnFpa3NmY0hCRUhEbkM5VnVib2NiaWptbk96bDdrK1JJS2RnSTRROG05M1lNZ1RQeWVReENnSFNxRzdxYVFjRmJlaTk1Vk94OStBTk5hOHRLWmdnT2xCRkl3S1NWSkl0akJ2aDNNN2lrelRVSFdqb0k2NXhjZFNSbHFZRWRlN1FTN3c2UXN6a3Q4Tk5oQlZGZFVMWEUvRzNNalVDeG9nVGRQcW1qaHFBQmxPQWdCMGlLK2E2ZEcyVzA3b2ZUcjk4Yk95WkprcEFaMlBlMEhaMUNsQTBZQ2dEM2l0QzBOQzNsSStUOGxCMG9KcEdSVUNqTDBUSWQ1T3REczZHYnNabHcrVS8vK1A3M3c2bG9jaFROdTNrZkc3dWNmT2hQRUJrcWIzV1BmL0Y5eEJNT2gyUzE4WDJ6NlhDT1h2aXV1dUdpdzYrclcxWnJ3NE9qUTEzaDJBSzJRVGd5RDNvRW9yQ2sxUUx2dzJCMG9lc2hMUHZpeFF1a1ViN1dNaFg0cGFrRmpwS2VoS3R4M2RUSXJzOUxyNUVBcEFTZGJSZ3FrQnc4MlFpa0RzS09Mbkp1aGVDMWdId1JSNWlDTmJMSk9DWFlvNVIza2xnUHNlcStkYkFXeTVMNFFyVWdobTJpdzYrdkh2NkhIYmRKQ0FXZkNIQVpKaGI3UmJBWDQxSXRhU2RMOStLakpxcW9mT01lOGFORXBzQU5nbnREYThLY2xpc0tpWUp1SDFOa09oWXd2MytrNVVFb2dQYThTS2QybnJBS3dvNGVPUlk5MTUvVmhlanpmSFpWZnFBWjJIcFpNVzNiSnEvd0loQjFja0w4ZDBzQzBpa1NDSGJRblRiTUN0TEhsS3pROHNUd0ZGbW54TEVjSVY2MXM5OFBIalhtcGNXQkhEM21wQjlzTXg4ckRIQXJzdW9RY0JGR0F0aVBxUThjUTZOZ3o0Z1BLMHBYRWdWSUNTUnpLRUkreDVkRGNBckREWUVxQ3NxNW1yOGxROGpoSmRiRGo1eHpNM0Z1QllyZEs3cmtiUnpDdStwc21TWTYrQlFmSFZmR1JZQWN3RTFzUmxCYkl3NEFvRnV5d0MzUWtNd2FoUUI0Wkl0N2dWMFNNNTdGRFhwSWVGbzFONmVadkJYWUFzK01nYWwxQVc1QXg0ZytDK05LVm5nT2xCTkx6S3BHU2d0MXhpQ29BTzNUY3BKdWp1bUZiVVNqRENRZm9ZSWN6c0Z0V2NhdmFhTVlBNWM4MWl5aEhiNDhwWmU0Q0k4RU9PcmFXakg2K2Y0Z2NZcGV4QTIzcENyRGJjWlpJd1c3UEdZUGM5Uk1qS1BMRXBGTmcxOUJRbGY3V0VXRjdXazIxS0tnN3RHMHpxOUxuNWtBcEFUZGZSZ3BOQXJ1K3creHRGYlFyclVaVytCaTlQKzgray9kUDZIQ25qd0YydlJEWTFUV1U4S28vUDBDYi9oZVpsR2VRNy8vVkdNdEFKTmdCcmZSbUFLSjJVR3RqZytJWnN4bEFweUFGa2grWjBjSkhEUlZSWU5jMTBDMjBMNi9BRGxsb21hTW90bDNSVVBqYWR5MGZrT2kyZUF3ZU1xWW5kV2ROVHBPVUFPUjBTWjh3eXhsTHNSd0tZWU4rZVdkSDJZUTBDWmpPdmozaG05Rmo4RUY5Y1Q5UzhUREFMblI1NTZKMlpJUFdwcTBHNFJqcU5sSVd6WWhqSU1nc0V1eFFhd1lob2tDZnl3MW1PV0VCaE8zTnloVWgxMVQxMExOM2xFZDN4SUdkZnNnTDM4aVNKL1dFbmpwNlFtZE1MWE9jK0dOYkpidHE3MnZnV2lrajBXM3hoRVplWW5mV3VEeEpDYUJMWE5JbnhITE8wUVN3bzZ1bFlNQm9RdENjblluYll5S2xJaTM5QnRpdDJ1ajlpUFV6VWZWRU02VFd1b2s0MTdVZkRyWUtpQVM3bnRwM1pTbWF5akFtekF3WVFwdG1YbDBGTmdqZmQrRU5wYWZyK2owem9mTHBoN3lvbVpDdFRsV3NBanQ2Zm1rN0NFWk5wRDN4Q2c5dGF1dHBSWWRFdDhWem9sb3NISW5kV1Vzd1NRbEUxdVBDaXlYRWNzNVJDbmFpUitvc2xzb2EzYXc5MWlKY1R0Y1N4VVUzZXRnS1JyYnJHWDVRNUdtQVhlaks1bGF3bUdQMERUNFdSNi9QbVZPdU9vNzdpRXdqd2E0ZkFydE5tcVF1a1h2ZkFCd2ExZE5SYkYzMzBGajV4R2wyK2lFdnFuTmFuVWd1WTYxenlRQTdCdWJZTWVZSm9CTktIVnlXaXJkTG9wY3h6R0lhakM1SjNWbGowaVFsVUx1TTNHWnRDckdjY3pSQnM2UFc2MjJOOXc1bmFIUTZhQ1lkWklDZGZVMzJvcTN4RkgvMWN0VmVFQVlNQ3JHekk0N1BEY3hsS2dZTUV5bVFaWU9sSG9TTzJUVjBmYW91UVRFb2lydGl3TTQ0NUVYdnlydG1KcFpnWjUxZVFaWDREbjVUTExFUnYyV21MSDNwT0ZCS0lCMmYwbEVsZ0IzTUw0NWIyNDJzTWEwYi9pSThCdGpaZHpiUDZmWWsxQTVOZHVnWitWYTdIN25GSFFsMkxUZllWWTBybm94V0dLRGVpaEprek5FVDQ1Q1hCOElESTMrMWpMV3lVR0JuWHZGa3BpMTlhVGhRU2lBTmw5TFNVTEE3RGhHcm95ZnJ4dUd1RUIwTldDcDhVV2p0eG5vL2U4Z3F1aUkySjN1V2dVeXRycHpOeVNld3F4MkdNVXVNQkR0b2RqcEcrMUxQMmlYc2Q2SjN5UzNlYkpVZFRCQmFBaitrK0FsQ0M2bFVjamlNUTE3MGxNdVdIaHRzVUZETmJqdUlVak1rYXZBS0JPUDFvU0MyZEdYZ1FDbUJETXhLSk1YWWlnTTdMSDZzSGJoUWpqVmluWGdJVVV3K3dORHNaSEUxb1pNMjVUYUdpTUM2N1VEU0ZQV2VkeGhLZVYwaXdRNmkwSGRqSWJkTmxzSnZrV2YycW04TFcwNk5iN2hnTnROVGErMjIxcUJhakhuTWpoNmYyOUZqQTdERDlLRkgxWVROenB0N2dwRFBleDlwbklNZVlsYjh3dmlNWTNhbEJNNG9Od3AyTjBONUtNMnVFNXJOUTdSdFhYOEl4VVlHZklQNzZCeEM5eUxUUkVZNHdXNlhiUWxDcjdEMkVERVd3eTJPekhveUVRdVJjMGdrMlBWTXVJTGNydEM2VFQ4ejFZQ2JrTkJ2a0FERk5sWHRvOVZaU3kxVEtlRG9HcHhEQmZSSXVLWE5qdTdHN2dSeFlEQmZwZGR2aWgvY0dVR2tRWGEzczZ1VXdEaWxIdzkyZEpHN2xsQmMzd2FUQkhvZVBaSDc3RGFNb2h2OHUvZ2xXNGxhTjlaY1JwTDhQTDcyNlpkUmFpVFlvZHI2cmpJa2Mwd1R6ajNsVlo3WEhMS2ZValF5b3VlTnQxUUkxcUFNRzFXQWNsaGJxU29janQxcnVrL3VsQVJoRXV4b056a0tnZ0YydkhYK29mZnVPOGc5UDNJWXhKV3VUQndvSlpDSlhRbkU5R3pKUm9oR2FuYVk5Ymw2RktLZ0FaWFBORisramQrZTJtU3hLODN2cGJqNHp1YnJucy84N0YvMVV3OE5mNVVHMjA4YjVVWThrYlo3TzQvQTc5THNwc1JXWUZjZmh6UkpQYVNoQkJubDVocEU3ZnRFZ2gwc1lacTlBTXRTYmlaYk53Qkpyei93YlVQNTl5TVJub0xkanFJekhJTk56ZXM0UHlMQnp2TU5aUmxsTVdQaFZGUWJ0VnhMWnl3SFNnbkVzaWRqSkFXN28xQWFDWFpkY3dlUTBVMDliNC9UWS9uMGdjNFRPQzUxVFAzVjV2dnBZUHdrK1VBenlCQWtyN3VEUE81QXUzbU1qNGpuRFBmWjhZcngvMHRpZVYyM2o4d1dmOHdPRmR6VkxmcDZ0U1BCRGhPUE5nMUFiaHhLNnB0NmF0ME5LRHBTL3I2ZVdJVlNSd3pZTlRjMVN0QWRhRjdxVkdBM01QVEdYYkYzTW0zdERGbXBTMjh5QjBvSkpQTW9QUVUxdHh5RnlDWFlRUW5hc2lJckRmbkxwSDN5RjE2bDhXMUNMMWo2S2did3pVZUhSekNTeVNVYWZ2THZCenp2WHh2TEx5dTc4WGhkbXAyOHhMeGpEemxEUTlMSy80MDdUMzhJM3QvdXZPN3pXaWgzdnMzL1ZSRlcrWmxRcERNZ0lVV1hUeEhocEpGZ2h3aE5Vd0wwOEZYNjRDU2NCdy9CTW5aSHh1RkxtQ2VsMjNwYnV3dGFiTlU0VjljTld6UVUyTFhsMWpCTDNSZTladFcyOFdsNWw4NDBIQ2dsa0laTHFXa3MyN0pJSjhIT0QxK0NWcGNxd2tmWjl0NFNmZ1Qra0tiYTNmSnE1SythOUl6QnJvVFBYZkpxR3RVUEJoMzFUdUJ4Z0IzUWdNT0FnbDVSTGd4TTJvbU1vRExUNU5hZDVMdThCZjlWRFczNXgrTS9URzZ3WDBDRmJ6ZlJpTW1TSktWWU1vQWtxRVgwdDdHd0Y4aHBCdVRBR1k1ZXJTZ1E4NkFLYnN1TTRkNlNidXROd2U3SUN1UGVSZU9MaVlITlNFMnpRMjJlQ3JKQVJmZW9iOTdXcVFPUzBwV0tBNlVFVXJFcExaRjdYaGRnaDdXU2RXeURXcjM1NStiVkpodEtzT1J3emFteDVzR3F4TFNOV2RIekFSOE1CMmNqdFlxMHRVeWlDNE1kbEVxKzZscXdteEMxTDlsNEF5NUFHTzd0UHUxNUxRc05xODBYZVZKQjlFTkk2S3BjWW9wVkhSMzBIQ0kxT3cvcTA0YWkzQmZXQTIvQUZUd1ZFVGdndlIzcDIrZUg4YVJYZjd0MWUwcXhxdDhzZ0RtQ25wa3pIcVhab2RKQlIwR1g0S3A5NkNObEkzSHBTZVpBS1lGa0htV2dvQlliTmYrcmRBTHNZT0orOXI3M3YvWGZNY2ppa1hVNXlHYUZ1YnpGZTNZRkd4azFZYmxaRlZGOThRdFl5MUlaVlBtUDI4SEFibEUvVWZJY2NzcDFtV2xiandOY0h6aktYM29jclp3bEg0VGl0bXJYZHdhRGQ4RFZINHprSFVkcU95Z3hSYWhhTW9kb3NFUEZyMGtxYU10Q3phdEgxZ2RMMXcxSjM0aWViNmpWOXFha005NnpHb0o1OG1zSW5VS0JuZGZRbHRqb1Vsek5tMmE2djU2Z2RHZmpRQ21CYlB4S29NYjZKaHJzZ0d6c09mMmNnanRmL2s1ZVMyekM5bmlQWHNITTNoWHF3elJYOXFBeTdMSFNBUkRja1ZDWDBhTlg2WWpYZjFYc3R3bjVlM3lvejlqREhKRHNHdHVEQXhTL1FvWm9CejVHTUt2UzI0UzJ4NDFzMEFzVkwwd2l3NWVZWWxIZld0V1RSb05kMVErTW4yRHAxM2lxZmZKTUZITWI2clFKcEx5akY2SzdvYkpGMkErN3p3VG1UaWp5MWdWU3lDTUFPLzFPNUgxWkdDcjVlYjJrMHAyVkE2VUVzbklzbHA1K0xCUWVMRnl6UTJlVno2M1A4VnlnQnJ5V3VZQmthOHhSNTlQNDdKUDBuamkrL0FNUkJZUjFwUmhFR1lWNG5tUDRQMDhCdTZMR3RnZEllclc0SVhQV01EeXhham5RM1Z0ZzMxeWhWZGNvcmxsTHcrYWVCNHZaRnEzb2pQNXhQUTF3UDRrcEtuWVpNcDhRMlBrS2V0Y0RVUUZtYnZJVWNBMnZYcjF4NC8xdi9jK29wZkcwaFlaRjd6OEpWcGtHQ1R4VXlsdDJJUFB2dmlLQXlQZTQ1a1RZTFE1NFNpQW1PZ0IvT2dySE80VGNjeFdYNEwvZ3l5bDNkV1FXNVp0em9KVEFXSHNDMWtZT1ZZV0RIY1pSOE56Nm03UmMvQUF5SDFKZE9RU0ZodGZkcEJzUko2eHVBZ2liYXRVVk5ab1k5VGoremJFMnFMSDlON0Q4UHB6aElGNFRHcWdxQnVxcWNnZU9XYVlvQVNRMzZJclZWR0tXY2VSRHJnbHJ3aDRWcEhTNVVxU1EvTE9UaDhCT0drWFpONmFiZ3J5dnNKSXFadkw1QjJabU14TGlkT3VkU1VKOVNIMGxISXFRd1hILzlTSUNPWHhYbUFaSzhxWUl4UmU2d29WVjdKWndyc3VLNGRUTWpnakw0YlU0d3VFbFdxMlY3eDlQNVNwdkdFOCt0NE1FUG5zOEhsNDljSlFpSHdwb1lUSU9kb09ncjFMWHJmL3hUMzZ1UVY3S3FmdHlHZVh6cnYzQUJsVitEbGdrdXZ1MlIyOEVRaGg3b2thVGlEN3pxOUppSTYxQnpXNWU5WnYvTWZDQmJwZXdmTHRxUElwaTNNZnNkamRwTlBSY1pQSGhXNmkrOWxBZ1JHdjJhTkE2ZVZxTGlYSTZVcnp2M2dkZnA1TnJSaTQ5T0xRYkMveFYrdFg5OGlldlVjK2JNbFdmeWtZOGI1U0I3STExTDZzejBQdVZSb1RwUWRwTk0wVDRtanV6ZklmSnczYVBwZXd5RXN3YmJJNkFaOEdYYUloUGRXVnUxQ0FzbjZHcXNJeWQySHZBRngrWjg2ODVSa0xtVEdpQzVwV1Jrb1VUWFg0SjJPdXVNQS9TaGN4cVoxQWpVMkFQUWs3SkdnMERPOHptdi96dlArUEwzc3Jmb3M5RDBUbGg5RmdFSFltRUNPTWRHa054Rzk4eEtaVVJOQWVDWmhLdmR6VlJ0ZXQ0c0tDN2ZwM1hsenB1c2NMVzdiTDlZREJxdFdrZFVjK1NpeGxlOTFvUVV3K1dhMXBxMitsSTBjSnNvWk81NWhnYWIyaDJsYS84T1czUDhLMWZPYVJ4RlhGQjNFSkhnUXcramdXQmVzUlVSSW54UE1CQjdodko0M3M4d1BrZjdFTUR3MCtWSEZaOGxtRmxRQ3o4Qi9VdmZPVk9XdXozZmVWTExDbld1UnZVOGM4Q2JHWWZxNmlxWWY3SjU1a1hCcGJNcFhVZGE1ek1tZEFFRDRzNVlxVEVXcUxMTDRHcVdvMXB6UjdGV1dXSDNoSlNBcEtNTWNqSkdkaTFXVXoxbmI3cXIzRHNjQUlvT2xlWVMybzg4S2hoQ2dERjRBck0vRUJOVHN6VGp2dC9SNitmNXVhNHZHNlZqV1dmZGJDRTFlYys5dCs5U0gzUEJyM1ZuRnU5R201Z3NOcmtTUEdibnpKQjFvOFlXWXFMTkV0NHhBT0c0bG4yeWJQLzRyR2ZiSkluRHBrZi82cWZsU1RzdlNiRDZSdmcrSG12K2k1eXVxMkgybTd3NzhRT28vNUZ6SUx2SVMvZXEzNXpnNXp1aENqYXNseGhyUHNrSWYvOW0vN3QzeUxrTFlyMHQzMUpROSttYlVBUmpkM1JjTWszVFNuN1FoRk9ReHRMVS9GRHAzUmk2YU1pTDc4RUtxbDBoeWorNk9FUE1LTzdIaEoyMStSSmZDT0tnaDFRNFpnRlZqNFY5RmsraTdNZnRUcGlrZlBCY2d5TEZoWkVqNkFjZWw1RFdvem9CMG5IUEdZaS96K2hqeWpOemJXY3RySWc4Y0toQ0RtSE5vdHRheHFUV1ZlcDBZbFZ1eG5wOU5rcEZrMlFiYVlEdSt2NGxkc0g3N291aCtGMGt6WHdpVDFWNUlEOEkrcXBmdXpuZngrb1pTMUlBWTczd0Y1MnBLaGRqbFlFUjloZGFuK2JsZmM5YStHRTdlRjE3SXRjdmU3TG5RbmdISDNlckVoWHlmQmJxT2Rqai8zenYwU0VZd1doU01mb1dGSkxqYXlaamczc3ZQVVVJeTlGN1M2L0JNWUhkbFBoWTZBaERuZWRIMDlSc0pzanZ5U3BLeC8zMFZteG5QcThEQUdlOGZFMkZ4aHoxQzJlYlFhQXdmNGNOa0UyWk1MYzM3c1cyS0V5QjVHVkVGdkxqdmdtVDZXdDJoMUVScENkWXRVRTJZN0VMeU9ScGg5YjRjSmIrZDhlR3I3c3Z3VnhEK3RLSG1CZjJjczR5Y0pmK3EvN3Z3NERjcGRySU0vRldaSDhMcldmZU9IZEwvbDNWa3lFOTkzMytmZThaRnRGNHJSS29PVDlWbE1hT1ZUOGhCd3Rpd1hwaTdIQTduNHl2QWR3ZnVQcVhiNDRNSm82cThXWVBwWTZFL216dlpkWkFoYll3Zko3blc3ZlAzajF1anppbHBwZDRrYTNPUHAxL2V5N0lxUmdkLyszS1MrdU12LzlPL3pUWHcwNk1wTHgyUDNBWUs5dThlelRIVXZBd29uSVFDR2psbUZ1VGx1enc3cjlabVRoRFVzelVvUVM1TFJWdTRwek8wSXBaczMxZENyTnpwMjFIdG94V2dQY090UmpVN25yRVN2TTdsT3Bra2NTTFJuSWk2TitaOHd2c2lBallzVmtzeEdYNExIQURzeFVUOWFxOTEzN09RbkZoNk12dndRc3NFTW5DWjZNUFhuRjBtckM3SVJsemJWeVl6WTdCN1VLNHZZOGVIdkJvbHV0QVp0MHdRWnowNEVnVjhRcWVZNk90dFg1OTEwSHhtUjlJdGZiV0lrejNtdXJkcGttNGgxSzBUWFZXejlpNjgrdzJVWGtIUVNMODlzeUFKM2xTTHBUdjN0dUs2Wm4vR1JwNnR3Q3dybzVjd3lDYVRHZ0diK3JQUUxjaTFwWVlQZmNyOXpiWVVQdlpULzRaenNaS3pwckNqdGpha2wrK1NWZ2dkM1VGNzc0UXNieTB4ZTg5ZTlJTHFSOTJ6ZVNoOU9ocHpzTXg0bGcxNU96OWlBdzJQZkYxQTJkNWhvN3EzRXNpaHNvNjEyNC9JbUgyQnNVYUhCa21UQlQ3cmdqWjhVWFpOcXEzVTJvUWtNcGV1WW00WGpBcm10Sno3ZWdYVlVueHRFMmJ3VlZsTVpQbHFyUTFBNXN6cS9weEhQMlIzaDY1TmpjVlQvTjBTQjNjUmJZZ1FpSGR3ajVZemQxYkdqRmtrc3NjV1RrNVplQUJYYVVFL2dZaHp5VFVhdGpITnczKzV1RHEvM0F0S2JGcGdBNzBhZWFWSG44UTVhMEkyWnk2RFFiN0FUc1RaNGplajNBcjZpbnF4Uk1Yb01XMjJOMjF3YWJGM3Z1R0xrWnE2M2EzWVFxTkpTaVpZSnNzTEdqa2pCSE5zMXUxMkt0TnZlWTJjYjQ5a09XUGs1cy9HUnBUUHFJcUVXcmhkaXVpS0FjWi9DU0plNHNlWWZCRGgvVEJEYnBMRmw1OVhGc3gxeCtDVGpBRGdmWGtoZWtMbGxNbXlzSkJ3bWtlUklPVGdTN1hiSDRCWkFkZVo3UGNwQnJ3RG5XcTZFbElZWStBTDhkNWlqa24vMEZoUzkxVWtkdFppTEg0NjZZcVh2aS9Rdk43em1rR1N4OEd2OVcyV0ZtS3o4N2hlZWJ4eDZqTmllemdWM2YwdVI2TG1sYU5iTzlOZU5XVUJWci9tU3BDazd0V0xFME9aZzdVNmNkbmJBWE5WMmx5TklCZHAySUpYNWlibk9HTFRXUjNFbHdHMGpBQVhiME00ZHRKeitTQXYxbkVpZ2FvNEhkdWpoSGdSNjg1azNkb29WZ2xPNnd3Z1FRcWkzWW10WHJHVkZ1LzZ4dlk3SEdqajZHSlZkYWY1MDNSS3RqWDRDSW1BVVdoMS9tRzNSc0M2anZPbGxqcGNDR2piRytTdjl0ckZhTHNMTmxUWUs3STRBZGVwZExEVEYvc2pSY2RGTEl2S1VUNGJSbFVwS3p4MWZwM3Rpb2p3UHNNUEFjdWtDS0FwYkhzSTY5RFNUZ0FEdk12U04yRk10UUZKWlNNOWhIMENJVE5idWEwT3l3dDRrei9PeThyVkxnZkQ3Mkd4SUNXb25xcFZieTJKMHp3cElvTWdZNlIvZmVmYUgxTlhic2FzZzJOTGttdGZzaWNZOWNoK0o4dzlWQUt3VytOM3RTenpSMHpaNk16S2JaMWExVlc5MVZGWmwxeEp1dUd4eFI1aytXT2dnU2duQ2JvVUZoN2FVWWNXUHp6SnZTenBadkdPd2dERXQxVHAxajAyeDk2blFhNFcwZ0FRZll0ZDBMRFkwdlVjNVphekNFNkNETnJWQWdQcWFNUmdSR3ZhbytLSUFoWnVrcEdnWUY0WmkrVjBRbmI0dHhONTM1eEF6TlpXelBpam5GWW1RZjZIbi9xei9sdnIvMVJyeDdITUlyY3V6TFNIb1J5aFZLaDFYN0JuM2RnMiswcVFXcXl0QnhQZUJXVkFwNkRQc2FFcWhuT1VyQnpBWjJiUk5DOFhueXNTb2lyWU4rYjNZWUpqWi9zalFjbnhTQ2h1enBORXRuVWJyMGpPTGM2eU8wWCtVWEJqdE00S051cSs2ZTNYWnpHMGpBQVhaOTUyRTRKYVFZeHlJZnZwRVVXTlc1cEprSWRoVytOQVYwWUFXMHZrWHpoL3JKUUs4bmZ2NTlSZ3pubnZ4Q1BMSVNFNDJ3VkNqcm1CMGFzRTJMUjYvR3U4R2hRODZvTWhMeEF6NGxBQmZXNEp2SEJqYWJ1ZmxYRVF0S25ZcE1RZG16aFpUcVNYOVRzVXJpY2l5WmEwVWJZRnhKUW1GVWZhR3RzcDd1aVJXUTFkc3hXMnpqY3Ric1V0RTNYTENkS2lXSXdtQkg3VWNPMXFUSmNOYWMzTklrc1dsdUF3azR3QTVtVXNmNUVKczNUbjh6ZmdzTWhoVFhESlFJZHZnOXdtMGNITzc4RWpYcE4rQ2t0OWtONlVsS2RTMXh0VGs4aEQ5MDdTK2x6ZkdwbW5Dd2Ixby8xOFZPTVpCNlc1MkRibS95K3NsSStPcGNzME1JamFvZHdFTDVOQnp6WEtkclhhR2hlQ0pUMEtnZFJpTCtSWTRGUUE5anAwNGM3UTYyZ1JqTkE2Tm9UM1RDMndrWGNkWkRYbWd4WlpGOEt2NVpsQzZaUzhKN2FwVDJxenpEWUlkdUliVjhSWlhTTVgzMjgxYTNnUVFjWUFlV242VGtzVTFXZHlsdUFSRmR3dXdGWHVsS0JydDVYS2hSclQrQjlkMzJDdDltN0pPLzZyekZxelJVZ1I4bHI0RTl6eDhleVZ5TGVjc2ZqK0NsOTgwbFcxMmNxZDZud1RORHB0bFZKTnJJU0tSY1ovTTBQb0JpYlgxMFRjRGNITWZBK2szUnRNZ1VGQzRQOWZiWG9vWitOckREb1hEdFdzNnBVWTdac1F2dFpBTzBLcDd4a0JjN2ZMUVI1UGVjUExhcFprWldDbWhGdzJEWEh0bCtCQXRIdkpvUmNDYlNkUnRJSUF4MjZQK2pta205YnJ3MmpYV1hhK3BLQmpzTTNwZDNodHRVY2V0OGlJbXJRNjU5bVA1bzdMY3I0ZlhKcTk1RWhodktYNHhEUjVuSG5vdjIvczMvSjZqSXJqaEgxYVhML2ZvSEdYSThSOEtIakFRNS94SGFod056UXBlQjFUNUg5c0cyeURFbWhZbTUwSU5sbXFBeXpKVVI3TERoRW55QVdqZTFXQ3ZuU0cvVGFiYzk0eUV2bE5iVHZ0dkZyTG9WV1lHeFJYU1ZRV0dVTE1OZzF3OEVuam5EbGt0ZHpwVExiU0NCTU5pZHdVd0tEUVNqT1BxSk9IYVFBdXlxZjlkLytRNHlmcnYvUFR4NzJwdmYxbnpaODRQQ3FoOXZubjdIV3VBdnhyVXZ6L3Q1V0VueDUxbFZrMWx4dzlVOGV1YnFjSzhIQ0ZwUnFxbU1CSFhWSDY3aGdxV08waHo0TnJmWTdPN0kvR0pTV0Fzc3RyOGhrK252akdEbnZWZjkwRVAxRTg3bHFKNjUyOTJ5Tm0wWTFWa1BlU0dUQ2k1bzMrTkY0aDZBMkg3b3Jsam0wUHFaVHJlRndhNHp1djNJYTVzN1labmJBdDB3ZXhvcnhibVhRQmpzem1BbTlSYkUzcWpGQmVtdDRRSno2ZGJlS2NCT28yWk9ETklqTyt4YytKZVVWbHpCTlJhNE1PbXFMMVUzak1jNzMzaVYxckxhT0wwWGw1QXRrdE43aWJyVVcwWlNndmVTVy9mNnIyNHBjd0pYMUZwc3FWSlJYMzFIcDFpd0JydnZZanN0S0N2WWVlOGk1SHQrQmkzNDBRWVovakhOSWZOVGQxbEpGczB6MEprenBRa1dPK1QwUHdQdVB2SThRdDU0T0ZJVzJSSTFYVGFaMUZtRXdRNXo0MG5xNUJaaGplOTJXYUVadkxlREJNSmdCMFFhSGVSSnJQeTc3dThpUndBN3FKOWlGczhnenp4SWw4bFRzY1hjeldLbjNqVDhCM0Q4eGtPblA2eFQ4MGdhOHZhSGhpLzJsRTJNbnpueG1nem1WdlJqeWhFcFZzeGFURVdPaE14ZzUvME5ILzJEL2oxeHBGYzl2YnZ0MGw4VzlkMkY5SG1abEZQL0ZkVWE0by84aUJreEdkOVUvTXllVkdnSTdDQUxOVk1tSlE3Rno3QmpTYUhnOUFHM2d3VENZTmNlM1V5S3JkSll6UjVadS9aNVJ3QzdwYk1iWk5QM2cweVVtaUxuU3ZjcVY2QU1NeU1EN1ZVb2FueDNZTzZhSk1jN0lvWDF6ZVpxNUNES0RuWmU1V2Z2dUU3dStiWC9vTlVpazdQcm52RXk1UkZGL0c4L2M1Yy92UHQvYkVmRmp6VmMvbUR4aUptR3dPNHM5aU1jUzNCOWx6SmkxYzZRN0Z4TElBeDIvVE9ZU1dFbDNvemhsSE1GUTQrVm5jUWtja2E1YnpSM2t1WWNHUDlOZHVXWm1PcFlrYmhCU1JBdk1zMXNpcTlOZTBkQkZsRXB1cGh6VmdPNmJ0VCtSUFpsYkZEMnFDNVlHcU1XMWFObVdVeTZXdFJKN1hUVkNZSGRXZXhIOUNEVFdycHlMeEZWVmdtRXdhN2pWci9TOFdqZnFickp0QzJYYlhva3NGTzMyY21zejgxN0xuWmJiRmxmZzlwMWxwSHY0Si82ZDlYS1pJR0JIVCt5VGIrblVFOVVpbDJnUCt5QVlBQUFIT1pKUkVGVVczdERrZFVqUHlZYVFiTlR1WTdvQUlaSFZtZkVMSXRKMXM0K1Irc1ZEWUhkbWV4SFhwTnM2TG5mRnU2c0VnaURIVG1EbVJTLzlCcVk0OFA4OWdrN1FtRkhqS0RaeWR2czdLeUs5eS9HNnJZemNUcXNpQVFBM2FUdGFBWG5lSHhxMG5xRWFVUXora2V2VVNuNjBBa0hlNG9adnN0NHdHSUxBRHQ2c2x6VjdDSTcrbWZiQUEyQlhmc3M5aVA1aWVGRlptam11bWVWUUFqczBQMGpMVHpKdFptUE84eUpiejJkZTZnamdGMHpGbEtTNnpsQmlrYWNyYjNOWUN5aWRCR0ozNjA0QmdWQVlWc1M5dkJqNGRXSDZOR1RhbU5IQnVJZGxRSmdWMVdidGpqZWNxeWxNWndGZ0IzdEJXdEdKUzZveDd5ajN2TSs3bitmRWxpS0pvWEFycC9HZnZTK08wNWZ6REovWDlQYzNPcWRUYzlNVWVIelI1SlZBaUd3UzJVbXJYeW0rYklqMnZqS0h4SjIvazB5QXFkT3BUUDhwblA2WVRnNHU4MnUrbTVDWHZveFIwN25JYWpMdmx1THFFbkgxWDVKS3lMeFFTMGROUHJObmN2a2liLzMyZGN1a2lmKzE5YXJKVFY5UjZWWUozdnpnUWE0SDIyN0xnRHNzT0J5VG5sNnV5YmxydnlSano2b1BmRS8reGhmRGV1YzRUZmlwOVdDQ2Vadko1NmxDWUZkR3Z2UjE5R2RjTHA0V2lGRDdwQjFYSTgxSUVtcXd0L3ZlMGpqUG5XcW8xY2pWQzJyQkVKZ2w4Wk1Pb1ZEVm9UWkNQcmtPbmVJcXVMcnliWElXZ05IbmNNdXMyYUg0WUpuTTdLZ1FpT1d5VlprK2F0eGkzd1pPY3RzZFRpVHZCSGtzM2lIai9zN2wrOGc0a3cxajRsTU1VMStzWEdrVWpjaVY3RkZiRkJnYm92V05GV2RKK0tvdGxqSDBmOWRHN2tnekJONlYxOGdmNEh0dVdPUkhicjZSa0xPSWJCRHRVNFMwaXlUNzk2ckR1aktxL0dHUSs5dHFqZ2txNUc0RlVWQ3ZybEZQNnJ6bnJuUDhKbGJaZ21Fd0s2R0tpUzF2WGY2dTk3djBBWHJ6UERUM2tMaldZMCtidFlHanVxa0tsVjJzTHQrOTRQWHo3RFlWaVZQeE5HUDduVjFkTlBJUjBhdW51NkI1djRVZTMzUktiNisrVzJxbkpXWUxaTWlOTHZkd3VhcEIwSkRMUkZlRkJkRER1Q1pIcmIrTlFvNGNscUJkbjZzeHpyY050aEJGSWxkZWtDNzFqUVV5SG02eC9ON3FqaDRaalcxMGxIYStRaFNYeFZwZ2hpOVpwa2xFQUs3ZHJLWmRKVXRRK3JRWUZvSHVIaWtvODl3VFlSR1BjQlI5SWp3a3huc3dsbWNwNUI1blI5R3hSYWNpcTBnVVpIVkpuNzUrZDhRMSszclJtNWV5aFR0R0hXeUNMRHI1dlF6aHlhejRLTndZajgzUTFScEEyYU1aVXJWMzZHQUl4ZXYrM0dUUGkvQkJqc00zU1J0Y0FXbVd6dysyZWtmMEJ0KzFIWTlBdFAvRWgzTm9xQ25iYlBmYUVMV1NtV1dRQWpzK3NsbTB2NXJhYlhteU5kVzZQd3lFSnVIdktyYUZpSVAwUDZ2Ui9UeVN3WjJYb1B4UjJ1NGRFNi9TTG9jN3lEeXZlVGxkNUxIdHgwMFpsQzZGRk1rWmtBWEFYWTRhQmV0KzVvdEhLOFAvVzk0OWNhREJEOUZmYU16cFA5dkdCK3daQ3ROM3FyUFU4M1ROVXROSFhYdm1XdGNWODQyMktXd0gvVjR4eHFRbDlMdmg2QWhCelpDQ24ydVVzNVZHSXhjQko5UU5tOVIxcFBYMGY4ZjJCbTlocGtsRUFLN1R1SXh1MlUrdjZ5UzAvVW4yYWFocnN6RkFSZDZ3S2FyYVhGcFhQVG5QV3llTTJqMGFyNjljL3Avc2prOGRSWXhLZGFkcGdPUmN4RmdoMkdwRGRMVVRUd3pZZFVuTHdaWGwra003UzJkR1cvTmMrM3JUeUhUZmJVQjEwcUdIaHZzYWtDQytEYksyOERxWkVobDJqRFVJbHowa3EzTHhKYzFrZGhIeU9PL2k0eDdCelQzemhIOWY1WW5zd1JDWUFlV244VFhZSjhmakFWMy9XTjZBYmloMmRVSkFERGlRUSs0NllxNmJHRG4xYU5VTzFmckp4dzI1Vy9FbEZBRTJHRlQvZ3hXNlpqR0pFUXQ4WjIvbVdjb1hVMWExeElTUlVmdkcwZEtHN1JudHhWYytXcEJHNW1CRFhaSUxCZkJFV21XV00zcFpWWnNrUG5HcnpucEo1VWkwaGNlM09HYjM0eFhYcVN4SjNVMU0wdkFCanRxMTdnU1gxeUhJeFpPbWRDNUJLYlk0RHdZMWEyanZ4RXdLWU5DTGgzWUxSYWl1UVFNMVYxTHNYdjdSWUNkaDM2d3BsY3hKM2VkWTBtTmRkRDFrN09XMnRZWDQxTk1yUnBJRk1mSFd6R0dVbDZ5RFhiOXhEUzlhenhsblEvUkJ0R1hWTll0MG1kdDNTVFNUd3RrWVhneGxhREdwcWhBWmduWVlKZHNKbDBXMHpJME85cDdvTm5wUTN0ZDd3Sm1oVEd3M0RQNnBRTTc3Mk5teTR2MFZXTUxMd1RzTUVvM1ltczFrY2lLR0dwdEJuTVNPRElWdFhqbjZRK29CRDE5V2w5bFFLcjBPU2dDaVpxakRYYWR4RFQrRVM5OHdOV0w5eGhuRzRDdk4xWGR6cWRqbjg4MkN3em1KSXhrcTJwbUNmem10Mzd4d2RmSU1teXdTemFUemdsckIwd3ZkSTZzTkkxTjluMTloMGdXd3QrUnRwckxCM1ptdzgreHJ4Q3d3ekxzSUgrZXpJaXQ4QUVyVy8yUVI0YUtWSnFuYndvNmUxL0hzOXJYa0ErWVNWOTRjQ1Yzb3Vab2d4MzAzZmcwaTFKVndHVEJTdm54UGZZUy93dzlUNDg0Tis3R0pxdktLak9hem5Qa3kxYTU3QkpvZ3ExS3liYkJyb2JJK0Fyc1h1UHhVT21ZY0JaK1JxZXZHWHFlSG9PTmVka1hqT0NSTGdLd2NpaTlJM0tnRUxEckpnM3JFUnNUbjZ3dGpNbitUVXJYWlAvalU5aXh6NEh1VkJkMk05cHJOZXYwT2gwS21NM1ppR0MyblN0MmF0dHZnUjBra1dBLzRzWkdaT08rU2FHUUdjUnVWSngvUWV5Z3pERVd6aXBHeHFXeDRySkw0Qzk5VFdHMndhNmRhQ2JsNWtXNnorNmFuMnVFNGJaVlNlYmRqemg1a3Yxek1WZnVaZGdvSENnRTdMQjZpRGJzanRLS1ZHbGFPNHhzaWx1WXlWR3FSQVpSODNGY0d5ZlZLM3g1VHpkZ3hkTS9oZ1BtNnkzdVIxZmY0SzdvL3hiWUpkdVBhZ0pjSXd5Q3p1RVlYWHorTWZOQzdWMW53cStOc2gwK2lnU2FjZ2JDS2xTZm44Q0F2cWIxdWZraGQ3amRBbzBCdTNyVTFGVXVZOTJjemlHMEVMQ0RSWXNlbmNqNWVZeVh0OElXTGd0a0ozUHhLNEJvZEhxWnpnQzd0KzBodUsyMjZub3B0bUFzc0V1Mkg2M2U1RVZqMzlVMVYwU2M2NUxWTGY1ZHBUekMweitoLzlzQytxZzc3VE9TQlB4QVliYkJycU5wZmU0NmZGa0U3eXJSNm5RMTQxeTVIb1BmajQvb1lTWFlHWHpLMDFNSTJPSGVFNlVmNWRsWVZ0WWNXM2xNNnljSVV0YWhDMVd1SG5UdmhxN1pzU3hhcWxtdEFCTWpNN2ZBcmtaU3BHR1pCYXRsSTI4L3VCSE1DRDkzSHYrQVZxbnVBdXlFdW80aUFYUzJEWm10RFhaZ09RTmVHUi85SGppRk02Y0VicWVrVi92WVlkeGZncDJiTHptRUZnSjJXQUZHVEhzNXRMak5iRVhSbi9SRlY2RU9OT2tGaHcwNm9ZRVNIUEpWMjdMUnVVRkpGSm9PcDRGYW1OSmtEOXYzZ1NQZml3SjJDM3pYdUpXNFhSMXU0eWdTZ0I2OEpuT3l3QTZkUDlENkpJMzczWFJhNTZMQkRxWHFaMVMwVEV1dzA1aVJyN01Zc050VnhxMThXMHRMR3pDTll0WkVtbFRWNkdCa3pKOGVTZG9RMktHRGl3RWNZVldUS2ZuYkFydCtvdjFJSnUrNkQ1azBRK0FyRTV5djl5cFhxcHZhOWs3YUNvNGlBZWpCS25zTDdKTE5wRElsRkRYWGZncW1IVWxodmJGN0c2RzVsbUJuc1NvL2J6RmdCMHUrWnR6UHI3VzBKQTRKWGVmRmlyRTFRWWUvcVJPRXdBN25UVFk1UVpwamRyWm0xMUZRcVJmaWNtT3EySGFFWHhUTnJzWUFvanBDRHhoSkFzSGxES0VOaW1RenFXUnpoSmswV3JQRGhIUk5KamJmSmRpWi9NalJWd3pZWWJZZFpTOXVISHhaNUV2QWR0U1VIRjJHemFxUXphNm0wREROTVRzYjdMQ2tPb2t1WEk4WnVQVUpYMEt0VG5zTzNidk1hTHFRdHJWYUMwYVNRRmZUeVN6TkRnSkwyUTBpektSemdRVlhxeVoxMWxWZnNDTEtveWMyUS9MejIvMG5uNUt4ekdNOVBwL1NqRkptdUhwV1Q5bkx0YlQ0WXVoUTg1cEhUMmpFcnJJT1FYTzlvcE02M2VZeWxsNElrcHlHWmVTMkgza1hCZXdhYkVFNFBRTFlqU1NCdHJhZXRNQnUvYXhtMG1pd2ExcWRKZWdCcFdZWDhDSm5WekZnUnkvczJNdTVwYUs0TGw4Q0RyS0RuWDFobkhIMGhPYmVVSHR6KzlvT1lHUXpUYkREUUE1MkRTUFQwSWdJK3hHT0doL0VwanNua1ZVT1Bxc2pnTjFJRXVockJWbGdCL1ZMZlZ3Uno1MnVXMUdMUEdlSHFTdGlmNkxVN09JNVBjbllnc0FPU3RER0pKc1ZuWGVmbzF3ak85anB4aCthdi9FRkJRMElUZzhHT2g0TmozaE1zSU5GTzlnMWpFakJneVBzUnlnK3BXWVltL3ZFSTFjNCtNeG9HSlMyekpFazBOSG1BQXZzR21jMWs5YWlOdEN4N0kzWW55akJMcTIweDA5WEVOaGhuYmM1L3Nha3lkSG42K2VtdVNSTms3S21HWDhvZmQvcXo1ak41VG5aUVJwYmtBbDJOWUJkbWxxd2o5SmN1enRRK0xiU1pWQXMxUndIbjlrUk5paEdrb0N1azFsZ0I1YWZwR01HQkhyb29PeEc2VytRNXFhRG5nYVZ5OWdJeGt3K3VDQ3d3Nkl0YXVhYmJKdVhCV0tsVmFPMDJyUVZsdkhBWGN1UE5ra1Fha2JOK0ZwMjFnYkZlaGI3MGFhZWozQmZnRnRQV0UxNzNHZ2EvRnlIb3kwUlFhTkl3T2pnSnRobE1wTTZmMUFoOHRhVEhvbjhITEVFdXdqcFRqN1k2QXVUTDA2V0FEVWs1UWxhbVdKTTd5VUJzdnJwamVvZm52NHBzdit0TzRlL0dFemY3NzdEZjltR1VhaDlMYTE5bVJtMllLL3hCR2lkc0FVdDNIbnJwc2prWDlEM1FuTkxlT20xeG52S3piYnYwdHVQam5uQzVTMHRBMGp5U1BPZVcyZUhHMDFyK216MzI4M3ZYWU14OHVQKzY1NGYxSHM4RXNCWnVpQkxFK3d5bVVubDk0MmZDbktqM3dkR0hDcm9LUE90VHM3Y0pkaUZXSkpYUUVGZ2h6VmdTZ3ZWbUJteHpoY3VnS01ObGZQRHR4cndUWk5iOXdWOTl4UGs5QVVkamFhQkpROTl0TjhFMXM4MDBMeHd3blNMNTZsT0YxY2J0enBEREdNOGJmYk5pSzRLbUdEWHlHSS8ybUZaZXQwVC9tYi9VZWkyNWoydlRxaFRyR3BkT1IvQVYyMituL3JxNUFPZEFMREhJd0Z2U2QvM044RXVrNWxVV0NpcUduUkczMVFjZDZpOEJMdkN1bVpSWU5kVnlKQnYwMXZjaW04WXVCb2JpeGhyalRmUWkyZzVNbmsvVGQ2NDUxVUg3SkFFcTZBUG9LT1BCbmJtTHlDd08wODJlR1BVcWF5SEh6OWNFc2FiRGpsR0pHdy9uQVQvVGJCRDNqcDBLYXF3STdBZjFRKzBXT2dwZTVyM3ZEcm5oVXF2bTd0bXZvcGpPeHN6d3lQc2FNdVB5TVlrQWR6TkZBalJ1dlVFaHJWQUdySDhna0NGaFdLYW0zd0Z0YTNzeTB3Q0pWK0dCTzhTN0FKZTVPd3FDdXlDN3BOcmc2VkdoNm4zUUJhOGdFTUNoSHowMXFHSG8zUEhMUFRENUFuNGNBVW4vYytlNnNjZUkrUkxIL3VZQ3FDYW5OSHg2WlZuUjV3WU90NFY1bW9jNDQ0N3R0SkJ3VFN5cFJtNkRiQkxZeitxL2hqTHRLbE9zalkzV0FEL0I0NXF2blBybEJyZHZzYTk5aGFZOTFUblE1VGpZcms0TGdsQW85YU13NlptdDU3Q2x2S1JiY3BKQ0hTVGMzVFdzRFZFQWRlK3ZpdkNFNnIvVVdrVVFlbVlGQWVLQWpzTWZ0R3RKOVV5Wjc2dzRLelJDQlIvSWdubW42Uy94T29EbnFBYzRUKytLdks1RVgxS29oY05CQnp0MExkNlppeTdETUJ1aDBkMnhTSjVHVlp0TVh5eHlOeERKTWJYdHN6QUFEdVgvZWovZm9HaVpXbjY1SlY0b3g3QzNMbWdxWmxVSzNYYTBHVnA1K1hkRjk4UGcwZXFTcTA5WEFVNHBLMnFpN2FOU3dKMHoxem9aTFEwRSt6cXlyU3Fhckx3NXorazNOU3hRcGdWQW1KakhRUFdpTmZyOFEySmdYb2czUHFjWmtXVnU3RTJRL0x6RndWMmRFRjNtRjh6WlVueVkwYUFuWnJ3dXdkVXM2TklnVzhsYjFMS0J3UVFWM1d3dy9ldWV6UlNQY0Fub3dVNFRyUE5JekdLMXFockZqQzZ4RThuQ0wwTDdHWXhOTllBTzRmOUNNQ3NyY0Rvd0dQS0VISVMwOFNTb1dYTXlXQ2E5L2w5NUJlOEFEdkJMYThLRGJuR2RhZU9hUEs0SklBZmJOVHh5QVM3UnRoTTJyZFVNdmdQd0V0MDFtUE8wczRHZi9QL3ZneldBeW1tbXBJellrdk56bUJIbnA3Q3dBNmRmU1BQaHZLeWV2SmdsRUlNelAwYlZORURMa0U1NG5qbWl3R3lxTVlqSWtQTFJLaFlDcmhvN29ES0hmcjJxcjdRV25wWFBFOHMyK1I1Mkg0QWtBYllZYkFIbWc3TEJRc3dtU0gzNzNNU1lLb0F1ZDRtaitEL3U5WkpHRDN1L0xneFpXeXgycURCeDZKYUsyaFBsN08rd2VSQU5lMU5GbmxXQ2RCcFRCYURERTJ3QXo5UFdDbnFIMGFEd1VXZ0ZpUHhaV2VsdW5yd29OdnNCTDdBaGE2aXFaTkJPSE9WWUdjeEpEOXZZV0FIdmVoYWZzMlVKVFZsWDI0R2E5RG1IdjJsbkdPUVZEci9IeVZFWCtVb05xTmZNUnBlSmlvYkhVM0VOSzhONWdCbThvVm1jNGYreGl1RlVZbDUwR0FZQ2YxbmdGMDcvTFZ3Q3lQdFFGR3pYNHVsUTYzdUN4Vk8vbVMySUZrWE9LR2xPSWRPV0w5MldMWGdrUEtuQ25DYk4rcTl0eGpueHlZQnkvaGdnQjFGdGdPVFJkaFlZTnF6REFVMFU5U2RIa3JJM0ZmckFVcUM2VzVQa3VydnJzUkdQVkM2UzdDVG5NajlYUmpZWWZKK3BvaldpaW0zSVFITnF3SkJzRUk4RENyVGxrYXhBZHRiRUJGelVpbFVoQTJocElnQWRQMHJ6TmtYdWxlVllxWDRXbWxYbUtxV3NHUVRqd0YyUURiYmh0bkVTR05BS2VnSExOc0srWlNvM3NNbS8zb0tQR1FCNS9IZGxwekdqQ0EzWHJ1Ymxta04wQ2ZNa21lVUFEUERhcEkxd0k0aTI3SEpJeUN3Z1Y4QVhicisySDlhYnVLYlA5T2svU0NKa2M4Z3pueGFncDNCcXp3OXhZRmRUM2I3SEp1TEVYYkFpK3Vyamw3NWJyb0MxWmNuSGZJMVJ2UU9ZNkV0MXFOYWJmc1d2RFQ0NGdVNkt4L0hsZTlrT3lGSE5JbnM0dk1CcE9sZzl4dElJOGEzS3FDQk1OMHFWMmRnT3ZNRTFsWjAvRmExODhrMFRjdUVYcFhOK1hJMHBPYUUrVVd5NGoxSGxta05NOFI0SkdCdjIraGdWd1UvNWJhRDVCSDZoNkdVUVpSVUtvMnRmUzdhaDgydisrZEQ4eC9MU0RjSXk1eUR0K3dKUVVqcHlva0R4WUVkWnRHdG5CcXBpdGxYSzg4Mlc1L0lDT1BJSFBycWllZjkrczgyeUMvSmVQbzJ6akN3aUxhaGVORjlEVG9XcXExN05Gc1FoZ3ZUTEpvQ1pXY0NaVkdDM2NLM2Z2R0ZkSkNSV3kvNDhyZXdqUGsvekFZS0QyaklQZ0Y0ZXExTmJGbHV3WEcvQlk0K09VTG9PWDhBMUlJQjZIajZCS1BtSHRxQU1VckFrR3hncy92Ukw5emJZVHgvLzF2L1lDL2dHVjIyNnRwZWhaeHVZRVA5RlB2MFZMUUwvcFdBRnE0NTJSZ2psSnBCVERvanVnUTdneDE1ZW9vRE82ejY1RG9tdHdZRFAwUlpOYU5Ecmd0TmdrVlN6WXcrd3g4MjZsVVBHWjFyZWlyUVR2bmt6VjdsczZjUGFIa3ZjWVVOdy9jbXkyMHVXSmhLc091eTB2Zy9YWE9BbWpIVS9kUGtsejN2SGFlSFdIUS9jVmo5S1pHaHJDUFllU2pkNS9jTk5Ea1J0VE5VV2RSK0o2ajFHQ1ZnU0ZhQkhjUVJQRnRCd1Y2REVGLzMxMi90ZUl2TlY5Qmw5bHU4MzJ5WWhnTnZQZFFsV0ZiN3hsSll5NTA1UzdDek9aS2J2eml3dzhvdXNGL2wxTjYyV2hkaTl0ME9DaldBRENEemdSLzh5aC84QndzN1d0YWlsUjZoMDdFSXVUMUtDTFM2RFhUMkRabjNQcC84MWJkYzNXc3lCcHJhSG5NL1FvYlhyOTU5NDhHcjEzM3lHaFVMeDk4OWZiN0JvWjhtd3liR25PZDlrcHo2cHRwSmpWTUdyWjdQT1hLanUyMkk2Z3lDd3orMmFXMk1FakFrRzRDZFQ2N2ZjL1hHamF0M1hTZkRIWTAvMDUzdjdCNW8va1VmRXFVSHpKZDljaGU1dGExRndWa25PcTJLYXhnS3VRb1dqaExzYkk3azVpOFE3QjR4WnZOY1dyeHl6NFlvcDlyUTE2Z05zaG1Vai9YMVd1QlRybVpvYmJJUTdPZ0txdmZkU1Y3MmFXekFCaG5VdVNZREN4VW42UjJyRENYWXFRQ0h3d1N3ZHo3RWJpend2SS83cjZKWEYralBqSHRKcFpPY0IvZG42VktjUFIvV29jUGM2aDZqQkJyR0ZLWGI3R1E5N0hmdFFBOVp2TStuZHhRQTdlNGN2c1R1RmcybjVRQVQyNmFlaGVVdXdjNWlTSDdlQXNFdW9WUGt4d1ByTUJaV3VLNnk1VUpVaS9OMTdUQUliMmdnU0g4UEM0LzZITDJ4cmVoU2dGM1Zzc3VwdEdGSDE3MmtDaE9leXhEVHREWkdDZmpNdmluYm5BYnN1a3hnTWtYY0c0dmhRMGM4SnZGQXlPSDRFdXpDUE1rcHBFQ3dnNEZFMzJ6TXFjR3VZa3lMVWRld25FdDZrNGFIOW8yUkpDbHhqbFhaZG1DUVA2TGhhakJyT0pvQzdLYmtocVhLTzlKUjF3M3JrVlRuTmNJMHJZMVBBcERha2RibU5HQzNmcXdsaUhWT3U1ZXJBM2V3ektvRU84bUozTjlGZ2gybXdMM2NHK3dxRUdaemJZcDIzN1VObWxCbHU4cmFydWNLalZYdHZNRE5Vc25CdktoWitWS0EzV0w2MmFBWkxKMzF5bHdRZDgvUVM4Y25BVXRxYWNCdWR5TXR6MllET1d0SmdLK2JtamZrTE1FdXhKSzhBb29FT3lEQlFWN3RqQzFuM3REbGF2YStBMHVMSFkxUUh2UDZkbXoxcjRsNG1OZXZTRkpwcXhQZlVYanpDZ2F0THloa0F2TzlhaHpZTitOTVgrVkM3RStZZGRaOExRTWd4aWNCOWhNOUMreTdHRnBhR3JBYmJHdjFpblh1TzdzdkRJNnhPWlJnRjh2VVNVWVdDWGJZajAydnVVeVNDZWJIRWVLMGlGV2dzcnBwNFFiQ0RBaXVLS0xQdXJZL3NTcGd0QzUwd080bUkySC9VbWgyY3ljQmVieHJWZC9iakNjOWo3R21hVzE4RW1DU25WRXpUQnF3ODFQelorQkV0WHBneEhEbVZJS2RreTE1QkJZS2RwZ0U5L0pvWkZJWjRueUlJRnNKOUx4cWNPR1BVOXNZQkd0SGZId2tER3d0N1Z1SVZlR1dIMXYwajRLNnBBQzc5WU9BUE43VkRiVEplTUp6R1N0Tm02Snk0NU1BazJ4TlRSa3B3RzdLM0FDUFlWZFZrM05BaGxYc1FlQnp1RXF3Y3pBbG42QkN3UzdKdkpFUEM5VEgrcUk0MUVvV3ZLUjJHbkFxenFHRmFoQ3pLejhoUi9MWHkvVHE5TnVBbjRCZ1g4dkt5QlJnTnppU3hFbnZmZ0M3U2FUbk1ONHlyWTFQQW0xcVZtdHZ5U2FuQUx2VnB5VngwbnZGYWJLYjFTK3pkbVZSZ3AyTEs3bUVGUXAyT0pFV29Fa3V6WFVYWXAwWDdraDlzOXJaVkFua2wvd3FnRHEwL3Q2U1h3U29tNTRvd1NMWEVxcytYOGJPNnlNcEdleXFxWmRVVmFlZGtkYmdRanoycjErUFRRSnM0eU93d3FVQXUwZVVHcGpFdWE1ekw3NlZaRThvd1M2SnNST0xMeGJzek84WUp0YklwSXhOaTVHM0xrOXgzSDhhckxMN3pwM1hwdHBkN1JDeFcxR1h5MWxXcXMrQUUrMWtXdzMwZ2p2MUpJUGRhdXFwWU1YWXpWUkZYQlNIYVRTbFpzOWpYdld6U3FCTnBSWmMxSlVDN0FZMzB6S3RyMi9oeTBUUVVUZWsyLzB1d2M3Tmx4eENpd1U3WEcveFpBNk5UQ2dDaDBPUGRKSVZNVG4vRy9LaUlMamhOTVcwbFkyNlNmZ0F4UkpzSzBnbFB0cmYvVzVtM3pIdlVVOEd1LzFnUGF4bDZYTHVteTF3a1p6bnNDN1JWVjZxTWZOdDZETkxvSVpKZ040TktwNWtzS3NZVjkzTGRLNTN4YW96cDFsM0d2TDA5Q1hZNmR6STFWMHcyRDBTYkFiazJteWpNSGtZVGdYMktYUlVQbTU4cWVwTFpVTlJVY2VxK2hxcHhlNGtrVmVmS0NKOFA3dm5MUThQQitSTCtKcjhsU29jam1TdzZ4enA5SEh1VG1xemVsd3VoY1h0Mm5QZXVDU3dERXZyN3FacVZ6TFlMWm1vcTFLR0hVdk8yVS9lYmhPbWx5RWwyRWxPNVA0dUdPd3NQU2ozNXJNQ2wyM0VYV2lTRDl4SDZDVWo2c0YrNFk3eWFJNm0vTVpoOXhvTFhmQ3QyMGcrU1c3ZDYzL1F3L0xtQTQxYmUxcktaTEJiVGYyeDJMSzJKNklYY1ZIY1BiSnBWblZzRXFpVHZ6OE11SjRNZG9NclprV2lmVDJYRG9odmZBK2prN0NZRXV3U0dEUzU2SUxCemd2dUlabGNHeE56L3NmZmJwRXN2TW0vNTlmK3BSNEk3Yy9aaS9mbEx1alM0eXkrVDE2dEo0UDdVdytSWDhGcjhVMyt5M2VNcUVUTnJwZDZGZHRWcTJtamhBdmptWC9WbmxYWGNVbWc4bCtHVUtubGt3aDIwTUVsYmNLNzZ0eUlHSkRYSnFSVDE3Z20wWlh4WStkQTBXQUhFTmtaZTZNbWtPRkt4QmNLaStRVnZMUnE4NnQ3M2xTZlBKdDJ0Q1JxZGdzU1I1T2Iwd2pNVXNuRUY1UmlIQkpJQkx1Mk9uK2N4S1VaMTBZRUx1SmJTMHBZYW5aSkhKcFlmTkZnaDlNbnFUK0ptaGdUVW1RODR6cG1SOVBWcGJYc2Q4andMa0srUHpYV0pZTGQ0Z2RUMUl1UnJEcnRpV2xUWHhDNmNVZ2dFZXpldFplV0d3TnB2OUFUN0tib3pDWFk2UnpMMVYwNDJLV1pESFBsaUx1d09kdUVMc2xXMU9icnUzR1ozZWRrY0lwMzRqSTJSUjZjcEo3YXVKYzZ5L05IT0E0SkpJSmQ2bVpQdTc1WXdXRGFTY3loQkx0RUZrMktBUEtSVCtwRFhlT3RTeS9aekRIZUFqUG45bzNZV05DK2xiRFM5MGZsMjlqQWJsSGhyVlcxUytNZGx3VEdCM2E3Nm9DbHh1VDFHTVVPbjBiSzUwUkxVanB6NUVEeFlJZmZvMHU5ZHNpUk1VRlIySWk5NHUxR2JnRk1qM3JFcmV2ZThnZ0tUdXRhZDYybzBpYStDSFJqazBBVngrN0c4a3k1REFjNFdyQWRtWHNKZHBHc3lTMmllTEFEamlUdVlPWEdEbGRCdUticHdHdnBQNFZsVXUybU5tcWI2YlRmeXpZak12cXFMbE41eGp6T04vbjRKT0Q4REdhRXhuZGRPMExQaVZIc3ZCTHNSbUR6bUpPY0E3QmJzSSs1amJtSlo4MXVCbDhBdVE4YThKd3JmekZhQ1l2bXI1ZU5sZ2xTVmQ4OGN0SUxrbkI4RW5qbnpuaWEvS2hyTWVJUDE2SnpMOEV1bWpkNXhWVCtSRDFaak90anJkN1h2MlNzMlkwN00veHlJYjZVdURudWJNdjhVblBnZ2tqZ3orTm1uV2sxenY2azdFcXBKVjhTNXN5QktXcXljOW1qYzY3SDdWdGNLWUhiVi9abHkvUGxRRzk0WDZuWTVjdHlxN1JTQWhaRFNtL0pnY2x3QUo4Yy9SK1R5Ym5NTlIwSExwa0UvbitsRzkxYzBGeTZGZ0FBQUFCSlJVNUVya0pnZ2c9PSIKfQo="/>
    </extobj>
  </extobjs>
</s:customData>
</file>

<file path=customXml/itemProps8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6278</Words>
  <Application>WPS 演示</Application>
  <PresentationFormat>宽屏</PresentationFormat>
  <Paragraphs>201</Paragraphs>
  <Slides>20</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Wingdings</vt:lpstr>
      <vt:lpstr>Times New Roman Regular</vt:lpstr>
      <vt:lpstr>Times New Roman Bold</vt:lpstr>
      <vt:lpstr>DejaVu Math TeX Gyre</vt:lpstr>
      <vt:lpstr>宋体</vt:lpstr>
      <vt:lpstr>汉仪书宋二KW</vt:lpstr>
      <vt:lpstr>微软雅黑</vt:lpstr>
      <vt:lpstr>汉仪旗黑</vt:lpstr>
      <vt:lpstr>Arial Unicode MS</vt:lpstr>
      <vt:lpstr>苹方-简</vt:lpstr>
      <vt:lpstr>Times New Roman</vt:lpstr>
      <vt:lpstr>Times New Roman Italic</vt:lpstr>
      <vt:lpstr>WPS</vt:lpstr>
      <vt:lpstr>DAMA: Data- and Model-aware Alignment of Multi-modal LLMs</vt:lpstr>
      <vt:lpstr>Introductions &amp; Backgrounds</vt:lpstr>
      <vt:lpstr>Hallucinations</vt:lpstr>
      <vt:lpstr>Hallucinations in LLM[1]</vt:lpstr>
      <vt:lpstr>Hallucinations in LVLM[2]</vt:lpstr>
      <vt:lpstr>Faithfulness Hallucinations in LVLM[2]</vt:lpstr>
      <vt:lpstr>Motivations &amp; Challenges</vt:lpstr>
      <vt:lpstr>Methods: Curriculum Learning</vt:lpstr>
      <vt:lpstr>Data-aware Preference Optimization</vt:lpstr>
      <vt:lpstr>Data-aware Preference Optimization</vt:lpstr>
      <vt:lpstr>Data-aware Preference Optimization</vt:lpstr>
      <vt:lpstr>Methods: Curriculum Learning</vt:lpstr>
      <vt:lpstr>Model-aware Preference Optimization</vt:lpstr>
      <vt:lpstr>Model-aware Preference Optimization</vt:lpstr>
      <vt:lpstr>Model-aware Preference Optimization</vt:lpstr>
      <vt:lpstr>Element-wise Combination Strategy</vt:lpstr>
      <vt:lpstr>PowerPoint 演示文稿</vt:lpstr>
      <vt:lpstr>Experiments</vt:lpstr>
      <vt:lpstr>Experiments</vt:lpstr>
      <vt:lpstr>Conculusions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ZacharyG</cp:lastModifiedBy>
  <cp:revision>707</cp:revision>
  <dcterms:created xsi:type="dcterms:W3CDTF">2025-07-30T03:51:23Z</dcterms:created>
  <dcterms:modified xsi:type="dcterms:W3CDTF">2025-07-30T03:51:23Z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2052-7.5.1.8994</vt:lpwstr>
  </property>
  <property fmtid="{D5CDD505-2E9C-101B-9397-08002B2CF9AE}" pid="3" name="ICV">
    <vt:lpwstr>B074E9BD9209CFAE0F038268C4006CCA_41</vt:lpwstr>
  </property>
</Properties>
</file>